
<file path=[Content_Types].xml><?xml version="1.0" encoding="utf-8"?>
<Types xmlns="http://schemas.openxmlformats.org/package/2006/content-types">
  <Default Extension="jfif" ContentType="image/j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9" r:id="rId3"/>
    <p:sldId id="284" r:id="rId4"/>
    <p:sldId id="280" r:id="rId5"/>
    <p:sldId id="285" r:id="rId6"/>
    <p:sldId id="286" r:id="rId7"/>
    <p:sldId id="287" r:id="rId8"/>
    <p:sldId id="257" r:id="rId9"/>
    <p:sldId id="258" r:id="rId10"/>
    <p:sldId id="260" r:id="rId11"/>
    <p:sldId id="259" r:id="rId12"/>
    <p:sldId id="261" r:id="rId13"/>
    <p:sldId id="263" r:id="rId14"/>
    <p:sldId id="281" r:id="rId15"/>
    <p:sldId id="264" r:id="rId16"/>
    <p:sldId id="262" r:id="rId17"/>
    <p:sldId id="265" r:id="rId18"/>
    <p:sldId id="266" r:id="rId19"/>
    <p:sldId id="267" r:id="rId20"/>
    <p:sldId id="269" r:id="rId21"/>
    <p:sldId id="270" r:id="rId22"/>
    <p:sldId id="271" r:id="rId23"/>
    <p:sldId id="273" r:id="rId24"/>
    <p:sldId id="274" r:id="rId25"/>
    <p:sldId id="276" r:id="rId26"/>
    <p:sldId id="282" r:id="rId27"/>
    <p:sldId id="283" r:id="rId28"/>
    <p:sldId id="277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20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11/17/2020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11/17/2020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11/17/2020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fi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fif"/><Relationship Id="rId2" Type="http://schemas.openxmlformats.org/officeDocument/2006/relationships/image" Target="../media/image8.jfi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fif"/><Relationship Id="rId2" Type="http://schemas.openxmlformats.org/officeDocument/2006/relationships/image" Target="../media/image19.jfif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turizm.primkray.ru/marshrout/perechen-klassificirovannyh-peshehodnyh-marshrutov-po-primorskomu-krayu" TargetMode="External"/><Relationship Id="rId2" Type="http://schemas.openxmlformats.org/officeDocument/2006/relationships/hyperlink" Target="http://turizm.primkray.ru/marshrout/perechen-klassificirovannyh-vodnyh-marshrutov-1-ks-po-primorskomu-krayu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nakarte.me/" TargetMode="External"/><Relationship Id="rId4" Type="http://schemas.openxmlformats.org/officeDocument/2006/relationships/hyperlink" Target="http://turizm.primkray.ru/marshrout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6600" dirty="0" smtClean="0"/>
              <a:t>Туристские возможности Приморского края</a:t>
            </a:r>
            <a:endParaRPr lang="ru-RU" sz="6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turizm.primkray.ru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03186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Пешеходный туризм в Приморье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378" y="1553464"/>
            <a:ext cx="6780108" cy="5085080"/>
          </a:xfrm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67607" y="1553464"/>
            <a:ext cx="2546771" cy="5085080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Самая посещаемая вершина Приморского края - </a:t>
            </a:r>
            <a:r>
              <a:rPr lang="ru-RU" dirty="0" err="1" smtClean="0"/>
              <a:t>г.Ливадийская</a:t>
            </a:r>
            <a:r>
              <a:rPr lang="ru-RU" dirty="0" smtClean="0"/>
              <a:t> </a:t>
            </a:r>
            <a:r>
              <a:rPr lang="ru-RU" dirty="0"/>
              <a:t>высотой 1332м., </a:t>
            </a:r>
            <a:endParaRPr lang="ru-RU" dirty="0" smtClean="0"/>
          </a:p>
          <a:p>
            <a:r>
              <a:rPr lang="ru-RU" dirty="0" smtClean="0"/>
              <a:t>Старое название гора </a:t>
            </a:r>
            <a:r>
              <a:rPr lang="ru-RU" dirty="0" err="1" smtClean="0"/>
              <a:t>Пидан</a:t>
            </a:r>
            <a:r>
              <a:rPr lang="ru-RU" dirty="0" smtClean="0"/>
              <a:t>, набор высоты 1100 метров</a:t>
            </a:r>
          </a:p>
          <a:p>
            <a:r>
              <a:rPr lang="ru-RU" dirty="0" smtClean="0"/>
              <a:t>Удаленность от ЖД станции и автомобильной дороги 13 км.</a:t>
            </a:r>
          </a:p>
          <a:p>
            <a:r>
              <a:rPr lang="ru-RU" dirty="0" smtClean="0"/>
              <a:t>В «горячий» сезон  - сентябрь до 1000 человек в день</a:t>
            </a:r>
          </a:p>
          <a:p>
            <a:r>
              <a:rPr lang="ru-RU" dirty="0" smtClean="0"/>
              <a:t>Удаленность от города 2-3 часа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33214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1886" y="271272"/>
            <a:ext cx="8596668" cy="1320800"/>
          </a:xfrm>
        </p:spPr>
        <p:txBody>
          <a:bodyPr/>
          <a:lstStyle/>
          <a:p>
            <a:r>
              <a:rPr lang="ru-RU" dirty="0" smtClean="0"/>
              <a:t>Примеры пешеходного похода - ПВД </a:t>
            </a:r>
            <a:br>
              <a:rPr lang="ru-RU" dirty="0" smtClean="0"/>
            </a:br>
            <a:r>
              <a:rPr lang="ru-RU" dirty="0" smtClean="0"/>
              <a:t>(похода выходного дня):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1886" y="1592072"/>
            <a:ext cx="8596668" cy="4973320"/>
          </a:xfrm>
        </p:spPr>
        <p:txBody>
          <a:bodyPr>
            <a:normAutofit/>
          </a:bodyPr>
          <a:lstStyle/>
          <a:p>
            <a:r>
              <a:rPr lang="ru-RU" dirty="0" smtClean="0"/>
              <a:t>Железная дорога между г. Владивостоком и г. Находкой пролегает у подножия </a:t>
            </a:r>
            <a:r>
              <a:rPr lang="ru-RU" dirty="0" err="1" smtClean="0"/>
              <a:t>Ливадийского</a:t>
            </a:r>
            <a:r>
              <a:rPr lang="ru-RU" dirty="0" smtClean="0"/>
              <a:t> хребта, так что имея в наличии несколько выходных можно организовать поход от однодневного ПВД, до похода 1 категории сложности.</a:t>
            </a:r>
          </a:p>
          <a:p>
            <a:pPr marL="0" indent="0">
              <a:buNone/>
            </a:pPr>
            <a:r>
              <a:rPr lang="ru-RU" dirty="0" smtClean="0"/>
              <a:t>К традиционным одно-двухдневным пешеходным ПВД относятся:</a:t>
            </a:r>
          </a:p>
          <a:p>
            <a:pPr>
              <a:buFont typeface="+mj-lt"/>
              <a:buAutoNum type="arabicPeriod"/>
            </a:pPr>
            <a:r>
              <a:rPr lang="ru-RU" dirty="0" smtClean="0"/>
              <a:t>Посещение вершины </a:t>
            </a:r>
            <a:r>
              <a:rPr lang="ru-RU" dirty="0" err="1" smtClean="0"/>
              <a:t>г.Ливадийская</a:t>
            </a:r>
            <a:r>
              <a:rPr lang="ru-RU" dirty="0" smtClean="0"/>
              <a:t> (</a:t>
            </a:r>
            <a:r>
              <a:rPr lang="ru-RU" dirty="0" err="1" smtClean="0"/>
              <a:t>г.Пидан</a:t>
            </a:r>
            <a:r>
              <a:rPr lang="ru-RU" dirty="0" smtClean="0"/>
              <a:t> 1333м., </a:t>
            </a:r>
            <a:r>
              <a:rPr lang="ru-RU" dirty="0" err="1" smtClean="0"/>
              <a:t>Ливадийский</a:t>
            </a:r>
            <a:r>
              <a:rPr lang="ru-RU" dirty="0" smtClean="0"/>
              <a:t> хребет)</a:t>
            </a:r>
          </a:p>
          <a:p>
            <a:pPr>
              <a:buFont typeface="+mj-lt"/>
              <a:buAutoNum type="arabicPeriod"/>
            </a:pPr>
            <a:r>
              <a:rPr lang="ru-RU" dirty="0" smtClean="0"/>
              <a:t>Посещение вершины </a:t>
            </a:r>
            <a:r>
              <a:rPr lang="ru-RU" dirty="0" err="1" smtClean="0"/>
              <a:t>г.Литовка</a:t>
            </a:r>
            <a:r>
              <a:rPr lang="ru-RU" dirty="0" smtClean="0"/>
              <a:t> (</a:t>
            </a:r>
            <a:r>
              <a:rPr lang="ru-RU" dirty="0" err="1" smtClean="0"/>
              <a:t>г.Фалаза</a:t>
            </a:r>
            <a:r>
              <a:rPr lang="ru-RU" dirty="0" smtClean="0"/>
              <a:t> 1279м., </a:t>
            </a:r>
            <a:r>
              <a:rPr lang="ru-RU" dirty="0" err="1"/>
              <a:t>Ливадийский</a:t>
            </a:r>
            <a:r>
              <a:rPr lang="ru-RU" dirty="0"/>
              <a:t> хребет</a:t>
            </a:r>
            <a:r>
              <a:rPr lang="ru-RU" dirty="0" smtClean="0"/>
              <a:t>)</a:t>
            </a:r>
          </a:p>
          <a:p>
            <a:pPr>
              <a:buFont typeface="+mj-lt"/>
              <a:buAutoNum type="arabicPeriod"/>
            </a:pPr>
            <a:r>
              <a:rPr lang="ru-RU" dirty="0" smtClean="0"/>
              <a:t>Посещение вершины </a:t>
            </a:r>
            <a:r>
              <a:rPr lang="ru-RU" dirty="0" err="1" smtClean="0"/>
              <a:t>г.Туманная</a:t>
            </a:r>
            <a:r>
              <a:rPr lang="ru-RU" dirty="0" smtClean="0"/>
              <a:t> (1230м. хребет Большой Воробей)</a:t>
            </a:r>
            <a:endParaRPr lang="ru-RU" dirty="0"/>
          </a:p>
          <a:p>
            <a:pPr>
              <a:buFont typeface="+mj-lt"/>
              <a:buAutoNum type="arabicPeriod"/>
            </a:pPr>
            <a:r>
              <a:rPr lang="ru-RU" dirty="0" smtClean="0"/>
              <a:t>Посещение вершины г. Лысый Дед (1120м. </a:t>
            </a:r>
            <a:r>
              <a:rPr lang="ru-RU" dirty="0" err="1" smtClean="0"/>
              <a:t>Ливадийский</a:t>
            </a:r>
            <a:r>
              <a:rPr lang="ru-RU" dirty="0" smtClean="0"/>
              <a:t> хребет)</a:t>
            </a:r>
          </a:p>
          <a:p>
            <a:pPr>
              <a:buFont typeface="+mj-lt"/>
              <a:buAutoNum type="arabicPeriod"/>
            </a:pPr>
            <a:r>
              <a:rPr lang="ru-RU" dirty="0" smtClean="0"/>
              <a:t>Посещение вершины г. Скалистая </a:t>
            </a:r>
            <a:r>
              <a:rPr lang="ru-RU" dirty="0"/>
              <a:t>(г. </a:t>
            </a:r>
            <a:r>
              <a:rPr lang="ru-RU" dirty="0" err="1"/>
              <a:t>Читинза</a:t>
            </a:r>
            <a:r>
              <a:rPr lang="ru-RU" dirty="0"/>
              <a:t> 1239м. </a:t>
            </a:r>
            <a:r>
              <a:rPr lang="ru-RU" dirty="0" err="1"/>
              <a:t>Ливадийский</a:t>
            </a:r>
            <a:r>
              <a:rPr lang="ru-RU" dirty="0"/>
              <a:t> </a:t>
            </a:r>
            <a:r>
              <a:rPr lang="ru-RU" dirty="0" smtClean="0"/>
              <a:t>хребет)</a:t>
            </a:r>
          </a:p>
          <a:p>
            <a:pPr>
              <a:buFont typeface="+mj-lt"/>
              <a:buAutoNum type="arabicPeriod"/>
            </a:pPr>
            <a:r>
              <a:rPr lang="ru-RU" dirty="0" smtClean="0"/>
              <a:t>Выходы на водопады рек Смольная, </a:t>
            </a:r>
            <a:r>
              <a:rPr lang="ru-RU" dirty="0" err="1" smtClean="0"/>
              <a:t>Ойры</a:t>
            </a:r>
            <a:r>
              <a:rPr lang="ru-RU" dirty="0" smtClean="0"/>
              <a:t>, Партизанская</a:t>
            </a:r>
          </a:p>
          <a:p>
            <a:pPr>
              <a:buFont typeface="+mj-lt"/>
              <a:buAutoNum type="arabicPeriod"/>
            </a:pPr>
            <a:endParaRPr lang="ru-RU" dirty="0"/>
          </a:p>
          <a:p>
            <a:pPr marL="0" indent="0">
              <a:buNone/>
            </a:pPr>
            <a:r>
              <a:rPr lang="ru-RU" i="1" u="sng" dirty="0" smtClean="0"/>
              <a:t>* Выходы в лес не зависят от времени года.</a:t>
            </a:r>
            <a:endParaRPr lang="ru-RU" i="1" u="sng" dirty="0"/>
          </a:p>
        </p:txBody>
      </p:sp>
    </p:spTree>
    <p:extLst>
      <p:ext uri="{BB962C8B-B14F-4D97-AF65-F5344CB8AC3E}">
        <p14:creationId xmlns:p14="http://schemas.microsoft.com/office/powerpoint/2010/main" val="8948280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9478" y="321822"/>
            <a:ext cx="8596668" cy="1320800"/>
          </a:xfrm>
        </p:spPr>
        <p:txBody>
          <a:bodyPr/>
          <a:lstStyle/>
          <a:p>
            <a:r>
              <a:rPr lang="ru-RU" dirty="0"/>
              <a:t>Пешеходный туризм в Приморье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0" y="982222"/>
            <a:ext cx="5604418" cy="3726938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528" y="1810512"/>
            <a:ext cx="6327183" cy="4745387"/>
          </a:xfrm>
        </p:spPr>
      </p:pic>
    </p:spTree>
    <p:extLst>
      <p:ext uri="{BB962C8B-B14F-4D97-AF65-F5344CB8AC3E}">
        <p14:creationId xmlns:p14="http://schemas.microsoft.com/office/powerpoint/2010/main" val="19420405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Туризм на средствах передвижения </a:t>
            </a:r>
            <a:br>
              <a:rPr lang="ru-RU" dirty="0" smtClean="0"/>
            </a:br>
            <a:r>
              <a:rPr lang="ru-RU" dirty="0" smtClean="0"/>
              <a:t>(авто, </a:t>
            </a:r>
            <a:r>
              <a:rPr lang="ru-RU" dirty="0" err="1" smtClean="0"/>
              <a:t>мото</a:t>
            </a:r>
            <a:r>
              <a:rPr lang="ru-RU" dirty="0" smtClean="0"/>
              <a:t>, вело, </a:t>
            </a:r>
            <a:r>
              <a:rPr lang="ru-RU" dirty="0" err="1" smtClean="0"/>
              <a:t>квадро</a:t>
            </a:r>
            <a:r>
              <a:rPr lang="ru-RU" dirty="0" smtClean="0"/>
              <a:t>, </a:t>
            </a:r>
            <a:r>
              <a:rPr lang="ru-RU" dirty="0" err="1" smtClean="0"/>
              <a:t>снего</a:t>
            </a:r>
            <a:r>
              <a:rPr lang="ru-RU" dirty="0" smtClean="0"/>
              <a:t>…)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2160589"/>
            <a:ext cx="8960442" cy="46974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С каждым годом присутствие благ цивилизации касается чуть ли не каждую семью и теперь удивить кого то наличием велосипеда или автомобиля сложно, а отталкиваясь от этого и путешествием или походом с применением средств передвижения тоже… </a:t>
            </a:r>
          </a:p>
          <a:p>
            <a:pPr marL="0" indent="0">
              <a:buNone/>
            </a:pPr>
            <a:r>
              <a:rPr lang="ru-RU" dirty="0" smtClean="0"/>
              <a:t>Туризм на средствах передвижения подразумевает под собой прохождение на различных средствах передвижения заранее спланированного маршрута, с прохождением (на транспорте)  неких ключевых точек определяющих сложность маршрута. </a:t>
            </a:r>
          </a:p>
          <a:p>
            <a:pPr marL="0" indent="0">
              <a:buNone/>
            </a:pPr>
            <a:r>
              <a:rPr lang="ru-RU" dirty="0" smtClean="0"/>
              <a:t>В Приморье туризм на средствах передвижения мало развит, хотя в будущем есть огромный потенциал, в виде множественных лесовозных дорог по северу края, грунтовых дорог в </a:t>
            </a:r>
            <a:r>
              <a:rPr lang="ru-RU" dirty="0" err="1" smtClean="0"/>
              <a:t>Чугуевском</a:t>
            </a:r>
            <a:r>
              <a:rPr lang="ru-RU" dirty="0" smtClean="0"/>
              <a:t>, Кавалеровском и </a:t>
            </a:r>
            <a:r>
              <a:rPr lang="ru-RU" dirty="0" err="1" smtClean="0"/>
              <a:t>Ольгинских</a:t>
            </a:r>
            <a:r>
              <a:rPr lang="ru-RU" dirty="0" smtClean="0"/>
              <a:t> районах…</a:t>
            </a:r>
          </a:p>
          <a:p>
            <a:pPr marL="0" indent="0">
              <a:buNone/>
            </a:pPr>
            <a:r>
              <a:rPr lang="ru-RU" dirty="0" smtClean="0"/>
              <a:t>А про высокогорное болото: </a:t>
            </a:r>
            <a:r>
              <a:rPr lang="ru-RU" dirty="0" err="1" smtClean="0"/>
              <a:t>Шкотовское</a:t>
            </a:r>
            <a:r>
              <a:rPr lang="ru-RU" dirty="0" smtClean="0"/>
              <a:t> плато, доступное автомобилистам в 2 часах езды от города и включающее в себя 5 категорию трудности, вообще нужно отдельно разговаривать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77147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0838" y="79248"/>
            <a:ext cx="8596668" cy="1320800"/>
          </a:xfrm>
        </p:spPr>
        <p:txBody>
          <a:bodyPr/>
          <a:lstStyle/>
          <a:p>
            <a:r>
              <a:rPr lang="ru-RU" dirty="0" smtClean="0"/>
              <a:t>Авто туризм в Приморье в основном вдоль Японского моря</a:t>
            </a:r>
            <a:endParaRPr lang="ru-RU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712" y="1956667"/>
            <a:ext cx="6309359" cy="4734170"/>
          </a:xfrm>
        </p:spPr>
      </p:pic>
      <p:pic>
        <p:nvPicPr>
          <p:cNvPr id="12" name="Объект 11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87" y="1235456"/>
            <a:ext cx="5427430" cy="4070572"/>
          </a:xfrm>
        </p:spPr>
      </p:pic>
    </p:spTree>
    <p:extLst>
      <p:ext uri="{BB962C8B-B14F-4D97-AF65-F5344CB8AC3E}">
        <p14:creationId xmlns:p14="http://schemas.microsoft.com/office/powerpoint/2010/main" val="1436255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Автомобиль, как средство доставки в точку старта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930400"/>
            <a:ext cx="8596668" cy="44413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Если на примере </a:t>
            </a:r>
            <a:r>
              <a:rPr lang="ru-RU" dirty="0" err="1" smtClean="0"/>
              <a:t>Ливадийского</a:t>
            </a:r>
            <a:r>
              <a:rPr lang="ru-RU" dirty="0" smtClean="0"/>
              <a:t> хребта, мы показали доступность вершин на общественном транспорте, то огромный кластер достопримечательностей доступен только при наличии личного или заказного авто, для доставки в «точку старта/финиша» рассмотрим наиболее популярные:</a:t>
            </a:r>
          </a:p>
          <a:p>
            <a:pPr>
              <a:buFont typeface="+mj-lt"/>
              <a:buAutoNum type="arabicPeriod"/>
            </a:pPr>
            <a:r>
              <a:rPr lang="ru-RU" dirty="0" smtClean="0"/>
              <a:t>г. Облачная 1854м, (авто заброска от Владивостока </a:t>
            </a:r>
            <a:r>
              <a:rPr lang="en-US" dirty="0" smtClean="0"/>
              <a:t>~</a:t>
            </a:r>
            <a:r>
              <a:rPr lang="ru-RU" dirty="0" smtClean="0"/>
              <a:t>450км </a:t>
            </a:r>
            <a:r>
              <a:rPr lang="en-US" dirty="0" smtClean="0"/>
              <a:t>~6 </a:t>
            </a:r>
            <a:r>
              <a:rPr lang="ru-RU" dirty="0" smtClean="0"/>
              <a:t>час)</a:t>
            </a:r>
          </a:p>
          <a:p>
            <a:pPr>
              <a:buFont typeface="+mj-lt"/>
              <a:buAutoNum type="arabicPeriod"/>
            </a:pPr>
            <a:r>
              <a:rPr lang="ru-RU" dirty="0" smtClean="0"/>
              <a:t>г. Снежная </a:t>
            </a:r>
            <a:r>
              <a:rPr lang="ru-RU" dirty="0"/>
              <a:t>(авто заброска от Владивостока </a:t>
            </a:r>
            <a:r>
              <a:rPr lang="en-US" dirty="0" smtClean="0"/>
              <a:t>~</a:t>
            </a:r>
            <a:r>
              <a:rPr lang="ru-RU" dirty="0" smtClean="0"/>
              <a:t>400км </a:t>
            </a:r>
            <a:r>
              <a:rPr lang="en-US" dirty="0" smtClean="0"/>
              <a:t>~</a:t>
            </a:r>
            <a:r>
              <a:rPr lang="ru-RU" dirty="0" smtClean="0"/>
              <a:t>5</a:t>
            </a:r>
            <a:r>
              <a:rPr lang="en-US" dirty="0" smtClean="0"/>
              <a:t> </a:t>
            </a:r>
            <a:r>
              <a:rPr lang="ru-RU" dirty="0"/>
              <a:t>час)</a:t>
            </a:r>
            <a:endParaRPr lang="ru-RU" dirty="0" smtClean="0"/>
          </a:p>
          <a:p>
            <a:pPr>
              <a:buFont typeface="+mj-lt"/>
              <a:buAutoNum type="arabicPeriod"/>
            </a:pPr>
            <a:r>
              <a:rPr lang="ru-RU" dirty="0" smtClean="0"/>
              <a:t>г. Голец </a:t>
            </a:r>
            <a:r>
              <a:rPr lang="ru-RU" dirty="0"/>
              <a:t>(авто заброска от Владивостока </a:t>
            </a:r>
            <a:r>
              <a:rPr lang="en-US" dirty="0" smtClean="0"/>
              <a:t>~</a:t>
            </a:r>
            <a:r>
              <a:rPr lang="ru-RU" dirty="0" smtClean="0"/>
              <a:t>250км </a:t>
            </a:r>
            <a:r>
              <a:rPr lang="en-US" dirty="0" smtClean="0"/>
              <a:t>~</a:t>
            </a:r>
            <a:r>
              <a:rPr lang="ru-RU" dirty="0" smtClean="0"/>
              <a:t>4</a:t>
            </a:r>
            <a:r>
              <a:rPr lang="en-US" dirty="0" smtClean="0"/>
              <a:t> </a:t>
            </a:r>
            <a:r>
              <a:rPr lang="ru-RU" dirty="0"/>
              <a:t>час)</a:t>
            </a:r>
            <a:endParaRPr lang="ru-RU" dirty="0" smtClean="0"/>
          </a:p>
          <a:p>
            <a:pPr>
              <a:buFont typeface="+mj-lt"/>
              <a:buAutoNum type="arabicPeriod"/>
            </a:pPr>
            <a:r>
              <a:rPr lang="ru-RU" dirty="0" smtClean="0"/>
              <a:t>г. Сестра </a:t>
            </a:r>
            <a:r>
              <a:rPr lang="ru-RU" dirty="0"/>
              <a:t>(авто заброска от Владивостока </a:t>
            </a:r>
            <a:r>
              <a:rPr lang="en-US" dirty="0" smtClean="0"/>
              <a:t>~</a:t>
            </a:r>
            <a:r>
              <a:rPr lang="ru-RU" dirty="0" smtClean="0"/>
              <a:t>300км </a:t>
            </a:r>
            <a:r>
              <a:rPr lang="en-US" dirty="0" smtClean="0"/>
              <a:t>~</a:t>
            </a:r>
            <a:r>
              <a:rPr lang="ru-RU" dirty="0" smtClean="0"/>
              <a:t>4</a:t>
            </a:r>
            <a:r>
              <a:rPr lang="en-US" dirty="0" smtClean="0"/>
              <a:t> </a:t>
            </a:r>
            <a:r>
              <a:rPr lang="ru-RU" dirty="0"/>
              <a:t>час)</a:t>
            </a:r>
            <a:endParaRPr lang="ru-RU" dirty="0" smtClean="0"/>
          </a:p>
          <a:p>
            <a:pPr>
              <a:buFont typeface="+mj-lt"/>
              <a:buAutoNum type="arabicPeriod"/>
            </a:pPr>
            <a:r>
              <a:rPr lang="ru-RU" dirty="0" smtClean="0"/>
              <a:t>г. Лысая </a:t>
            </a:r>
            <a:r>
              <a:rPr lang="ru-RU" dirty="0"/>
              <a:t>(авто заброска от Владивостока </a:t>
            </a:r>
            <a:r>
              <a:rPr lang="en-US" dirty="0" smtClean="0"/>
              <a:t>~</a:t>
            </a:r>
            <a:r>
              <a:rPr lang="ru-RU" dirty="0" smtClean="0"/>
              <a:t>280км </a:t>
            </a:r>
            <a:r>
              <a:rPr lang="en-US" dirty="0" smtClean="0"/>
              <a:t>~</a:t>
            </a:r>
            <a:r>
              <a:rPr lang="ru-RU" dirty="0" smtClean="0"/>
              <a:t>4</a:t>
            </a:r>
            <a:r>
              <a:rPr lang="en-US" dirty="0" smtClean="0"/>
              <a:t> </a:t>
            </a:r>
            <a:r>
              <a:rPr lang="ru-RU" dirty="0"/>
              <a:t>час)</a:t>
            </a:r>
            <a:endParaRPr lang="ru-RU" dirty="0" smtClean="0"/>
          </a:p>
          <a:p>
            <a:pPr>
              <a:buFont typeface="+mj-lt"/>
              <a:buAutoNum type="arabicPeriod"/>
            </a:pPr>
            <a:r>
              <a:rPr lang="ru-RU" dirty="0" smtClean="0"/>
              <a:t>г. Ольховая </a:t>
            </a:r>
            <a:r>
              <a:rPr lang="ru-RU" dirty="0"/>
              <a:t>(авто заброска от Владивостока </a:t>
            </a:r>
            <a:r>
              <a:rPr lang="en-US" dirty="0" smtClean="0"/>
              <a:t>~</a:t>
            </a:r>
            <a:r>
              <a:rPr lang="ru-RU" dirty="0" smtClean="0"/>
              <a:t>250км </a:t>
            </a:r>
            <a:r>
              <a:rPr lang="en-US" dirty="0" smtClean="0"/>
              <a:t>~</a:t>
            </a:r>
            <a:r>
              <a:rPr lang="ru-RU" dirty="0" smtClean="0"/>
              <a:t>3</a:t>
            </a:r>
            <a:r>
              <a:rPr lang="en-US" dirty="0" smtClean="0"/>
              <a:t> </a:t>
            </a:r>
            <a:r>
              <a:rPr lang="ru-RU" dirty="0"/>
              <a:t>час)</a:t>
            </a:r>
            <a:endParaRPr lang="ru-RU" dirty="0" smtClean="0"/>
          </a:p>
          <a:p>
            <a:pPr>
              <a:buFont typeface="+mj-lt"/>
              <a:buAutoNum type="arabicPeriod"/>
            </a:pPr>
            <a:r>
              <a:rPr lang="ru-RU" dirty="0" err="1" smtClean="0"/>
              <a:t>Вдп</a:t>
            </a:r>
            <a:r>
              <a:rPr lang="ru-RU" dirty="0" smtClean="0"/>
              <a:t>. Левый Горбатый, </a:t>
            </a:r>
            <a:r>
              <a:rPr lang="ru-RU" dirty="0" err="1" smtClean="0"/>
              <a:t>вдп</a:t>
            </a:r>
            <a:r>
              <a:rPr lang="ru-RU" dirty="0" smtClean="0"/>
              <a:t>. Тигровый </a:t>
            </a:r>
            <a:r>
              <a:rPr lang="ru-RU" dirty="0"/>
              <a:t>(авто заброска </a:t>
            </a:r>
            <a:r>
              <a:rPr lang="en-US" dirty="0" smtClean="0"/>
              <a:t>~</a:t>
            </a:r>
            <a:r>
              <a:rPr lang="ru-RU" dirty="0" smtClean="0"/>
              <a:t>120км </a:t>
            </a:r>
            <a:r>
              <a:rPr lang="en-US" dirty="0" smtClean="0"/>
              <a:t>~</a:t>
            </a:r>
            <a:r>
              <a:rPr lang="ru-RU" dirty="0" smtClean="0"/>
              <a:t>2</a:t>
            </a:r>
            <a:r>
              <a:rPr lang="en-US" dirty="0" smtClean="0"/>
              <a:t> </a:t>
            </a:r>
            <a:r>
              <a:rPr lang="ru-RU" dirty="0"/>
              <a:t>час)</a:t>
            </a:r>
            <a:endParaRPr lang="ru-RU" dirty="0" smtClean="0"/>
          </a:p>
          <a:p>
            <a:pPr>
              <a:buFont typeface="+mj-lt"/>
              <a:buAutoNum type="arabicPeriod"/>
            </a:pPr>
            <a:r>
              <a:rPr lang="ru-RU" dirty="0" err="1" smtClean="0"/>
              <a:t>Вдп.Кравцовский</a:t>
            </a:r>
            <a:r>
              <a:rPr lang="ru-RU" dirty="0" smtClean="0"/>
              <a:t> </a:t>
            </a:r>
            <a:r>
              <a:rPr lang="ru-RU" dirty="0"/>
              <a:t>(авто заброска от Владивостока </a:t>
            </a:r>
            <a:r>
              <a:rPr lang="en-US" dirty="0" smtClean="0"/>
              <a:t>~</a:t>
            </a:r>
            <a:r>
              <a:rPr lang="ru-RU" dirty="0" smtClean="0"/>
              <a:t>100км </a:t>
            </a:r>
            <a:r>
              <a:rPr lang="en-US" dirty="0" smtClean="0"/>
              <a:t>~</a:t>
            </a:r>
            <a:r>
              <a:rPr lang="ru-RU" dirty="0" smtClean="0"/>
              <a:t>1,5</a:t>
            </a:r>
            <a:r>
              <a:rPr lang="en-US" dirty="0" smtClean="0"/>
              <a:t> </a:t>
            </a:r>
            <a:r>
              <a:rPr lang="ru-RU" dirty="0"/>
              <a:t>час)</a:t>
            </a:r>
            <a:endParaRPr lang="ru-RU" dirty="0" smtClean="0"/>
          </a:p>
          <a:p>
            <a:pPr>
              <a:buFont typeface="+mj-lt"/>
              <a:buAutoNum type="arabicPeriod"/>
            </a:pPr>
            <a:endParaRPr lang="ru-RU" dirty="0" smtClean="0"/>
          </a:p>
          <a:p>
            <a:pPr>
              <a:buFont typeface="+mj-lt"/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01211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316992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Вело Туризм (на </a:t>
            </a:r>
            <a:r>
              <a:rPr lang="ru-RU" dirty="0"/>
              <a:t>средствах </a:t>
            </a:r>
            <a:r>
              <a:rPr lang="ru-RU" dirty="0" smtClean="0"/>
              <a:t>передвижения)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12" name="Объект 11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150" y="1637792"/>
            <a:ext cx="3800212" cy="5066951"/>
          </a:xfrm>
        </p:spPr>
      </p:pic>
      <p:pic>
        <p:nvPicPr>
          <p:cNvPr id="11" name="Объект 10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74" y="1270000"/>
            <a:ext cx="4986073" cy="3739554"/>
          </a:xfrm>
        </p:spPr>
      </p:pic>
    </p:spTree>
    <p:extLst>
      <p:ext uri="{BB962C8B-B14F-4D97-AF65-F5344CB8AC3E}">
        <p14:creationId xmlns:p14="http://schemas.microsoft.com/office/powerpoint/2010/main" val="2831957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6616" y="207264"/>
            <a:ext cx="9921240" cy="835152"/>
          </a:xfrm>
        </p:spPr>
        <p:txBody>
          <a:bodyPr/>
          <a:lstStyle/>
          <a:p>
            <a:r>
              <a:rPr lang="ru-RU" dirty="0" smtClean="0"/>
              <a:t>На средстве </a:t>
            </a:r>
            <a:r>
              <a:rPr lang="ru-RU" dirty="0"/>
              <a:t>передвижения </a:t>
            </a:r>
            <a:r>
              <a:rPr lang="ru-RU" dirty="0" smtClean="0"/>
              <a:t>–</a:t>
            </a:r>
            <a:r>
              <a:rPr lang="ru-RU" dirty="0"/>
              <a:t> </a:t>
            </a:r>
            <a:r>
              <a:rPr lang="ru-RU" dirty="0" smtClean="0"/>
              <a:t>велосипед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570" y="1456944"/>
            <a:ext cx="6177280" cy="4632960"/>
          </a:xfrm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56616" y="1456944"/>
            <a:ext cx="3429001" cy="5593080"/>
          </a:xfrm>
        </p:spPr>
        <p:txBody>
          <a:bodyPr>
            <a:normAutofit/>
          </a:bodyPr>
          <a:lstStyle/>
          <a:p>
            <a:r>
              <a:rPr lang="ru-RU" dirty="0" smtClean="0"/>
              <a:t>Множество грунтовых и лесовозных дорог, брошенных геологами разведывательных шурфов и тропинок, протянувшиеся на сотни километров зимники и множественные людские и звериные тропы позволяют составить велопоход любой категории сложности со сногсшибательными видами на море, скалы, водопады и др. достопримечательности Приморья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99380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Спелеопоходы</a:t>
            </a:r>
            <a:r>
              <a:rPr lang="ru-RU" dirty="0" smtClean="0"/>
              <a:t> (походы по пещерам)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609344"/>
            <a:ext cx="8896434" cy="490118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 smtClean="0"/>
              <a:t>Приморскому краю повезло и с пещерами, маленькие и большие протяженные и не очень, настолько древние, что там жили пещерные люди и совсем «новые», только что открытые (отрытые) пещеры. </a:t>
            </a:r>
            <a:r>
              <a:rPr lang="ru-RU" sz="2000" dirty="0" err="1" smtClean="0"/>
              <a:t>Спелеопоходы</a:t>
            </a:r>
            <a:r>
              <a:rPr lang="ru-RU" sz="2000" dirty="0" smtClean="0"/>
              <a:t> делятся по доступности посещения и наличия спецсредств. На прохождение некоторых пещер не требуются даже фонарики, они доступны для посещения в течении суток из города до города, например «Мечта спелеолога», «Сквозная» хребет  Лозовый (</a:t>
            </a:r>
            <a:r>
              <a:rPr lang="ru-RU" sz="2000" dirty="0" err="1" smtClean="0"/>
              <a:t>Чандолаз</a:t>
            </a:r>
            <a:r>
              <a:rPr lang="ru-RU" sz="2000" dirty="0" smtClean="0"/>
              <a:t>). </a:t>
            </a:r>
          </a:p>
          <a:p>
            <a:pPr marL="0" indent="0">
              <a:buNone/>
            </a:pPr>
            <a:r>
              <a:rPr lang="ru-RU" sz="2000" dirty="0" smtClean="0"/>
              <a:t>А к посещению других необходимо готовится намного заранее, пройти обучение веревочным техникам, подгадать сезон года, когда уровень воды в пещере будет минимальный, подготовить снаряжение и лодку (да лодку, внутри пещеры озеро и чтобы продолжить путешествие необходимо переплыть на другой берег), транспорт, три дня времени и вперед - пещера </a:t>
            </a:r>
            <a:r>
              <a:rPr lang="ru-RU" sz="2000" dirty="0" err="1" smtClean="0"/>
              <a:t>Мокрушинская</a:t>
            </a:r>
            <a:r>
              <a:rPr lang="ru-RU" sz="2000" dirty="0" smtClean="0"/>
              <a:t> (</a:t>
            </a:r>
            <a:r>
              <a:rPr lang="ru-RU" sz="2000" dirty="0" err="1" smtClean="0"/>
              <a:t>Ольгинский</a:t>
            </a:r>
            <a:r>
              <a:rPr lang="ru-RU" sz="2000" dirty="0" smtClean="0"/>
              <a:t> район)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6210260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Спелеопоходы</a:t>
            </a:r>
            <a:r>
              <a:rPr lang="ru-RU" dirty="0"/>
              <a:t> (походы по пещерам)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Наиболее популярные (доступные) у жителей края </a:t>
            </a:r>
            <a:r>
              <a:rPr lang="ru-RU" dirty="0" err="1" smtClean="0"/>
              <a:t>спелеообъекты</a:t>
            </a:r>
            <a:r>
              <a:rPr lang="ru-RU" dirty="0" smtClean="0"/>
              <a:t> находятся:</a:t>
            </a:r>
          </a:p>
          <a:p>
            <a:r>
              <a:rPr lang="ru-RU" dirty="0" smtClean="0"/>
              <a:t>Хребет </a:t>
            </a:r>
            <a:r>
              <a:rPr lang="ru-RU" dirty="0" err="1" smtClean="0"/>
              <a:t>Чандолаз</a:t>
            </a:r>
            <a:r>
              <a:rPr lang="ru-RU" dirty="0" smtClean="0"/>
              <a:t>, Партизанский район: Сквозная, Мечта спелеолога, Близнец, Романтиков, Медвежий клык, Дальняя, </a:t>
            </a:r>
            <a:r>
              <a:rPr lang="ru-RU" dirty="0" err="1" smtClean="0"/>
              <a:t>Соляник</a:t>
            </a:r>
            <a:endParaRPr lang="ru-RU" dirty="0" smtClean="0"/>
          </a:p>
          <a:p>
            <a:r>
              <a:rPr lang="ru-RU" dirty="0" smtClean="0"/>
              <a:t>Алексеевский хребет : Белый дворец, Кабарга, Приморский великан (600 метров длинна ходов)</a:t>
            </a:r>
          </a:p>
          <a:p>
            <a:r>
              <a:rPr lang="ru-RU" dirty="0" err="1" smtClean="0"/>
              <a:t>Дальнегорские</a:t>
            </a:r>
            <a:r>
              <a:rPr lang="ru-RU" dirty="0" smtClean="0"/>
              <a:t> пещеры: Чертовы ворота, Нежная, Белый парус</a:t>
            </a:r>
          </a:p>
          <a:p>
            <a:r>
              <a:rPr lang="ru-RU" dirty="0" err="1" smtClean="0"/>
              <a:t>Серофимовские</a:t>
            </a:r>
            <a:r>
              <a:rPr lang="ru-RU" dirty="0" smtClean="0"/>
              <a:t> пещеры : </a:t>
            </a:r>
            <a:r>
              <a:rPr lang="ru-RU" dirty="0" err="1" smtClean="0"/>
              <a:t>Мокрушинская</a:t>
            </a:r>
            <a:r>
              <a:rPr lang="ru-RU" dirty="0" smtClean="0"/>
              <a:t>, </a:t>
            </a:r>
            <a:r>
              <a:rPr lang="ru-RU" dirty="0" err="1" smtClean="0"/>
              <a:t>Серафимовская</a:t>
            </a:r>
            <a:r>
              <a:rPr lang="ru-RU" dirty="0" smtClean="0"/>
              <a:t> </a:t>
            </a:r>
          </a:p>
          <a:p>
            <a:r>
              <a:rPr lang="ru-RU" dirty="0" smtClean="0"/>
              <a:t>Малые пещеры Екатериновки: Географического общества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52240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28" y="685800"/>
            <a:ext cx="9610344" cy="5532120"/>
          </a:xfrm>
        </p:spPr>
      </p:pic>
    </p:spTree>
    <p:extLst>
      <p:ext uri="{BB962C8B-B14F-4D97-AF65-F5344CB8AC3E}">
        <p14:creationId xmlns:p14="http://schemas.microsoft.com/office/powerpoint/2010/main" val="6761888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3406" y="582168"/>
            <a:ext cx="8596668" cy="1320800"/>
          </a:xfrm>
        </p:spPr>
        <p:txBody>
          <a:bodyPr/>
          <a:lstStyle/>
          <a:p>
            <a:r>
              <a:rPr lang="ru-RU" dirty="0"/>
              <a:t>Пещеры </a:t>
            </a:r>
            <a:r>
              <a:rPr lang="ru-RU" dirty="0" smtClean="0"/>
              <a:t>Приморья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405" y="400266"/>
            <a:ext cx="4617720" cy="6164432"/>
          </a:xfrm>
        </p:spPr>
      </p:pic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20" y="1476810"/>
            <a:ext cx="6196140" cy="5087888"/>
          </a:xfrm>
        </p:spPr>
      </p:pic>
    </p:spTree>
    <p:extLst>
      <p:ext uri="{BB962C8B-B14F-4D97-AF65-F5344CB8AC3E}">
        <p14:creationId xmlns:p14="http://schemas.microsoft.com/office/powerpoint/2010/main" val="39117538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Водные походы (сплавы по рекам)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645920"/>
            <a:ext cx="8596668" cy="47000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/>
              <a:t>Популярность данного вида активного отдыха в мире велика, в том числе и в Приморском крае. Имея в наличии и большие спокойные реки для семейного сплава и рыбалки, в Приморье имеются горные и бурные реки до 3 категории сложности с элементами (препятствиями) 5 категории сложности, пройти (по воде) которые могут безаварийно только профессионалы.  Остановимся на наиболее популярных реках и сплавах по ним:</a:t>
            </a:r>
          </a:p>
          <a:p>
            <a:pPr>
              <a:buFont typeface="+mj-lt"/>
              <a:buAutoNum type="arabicPeriod"/>
            </a:pPr>
            <a:r>
              <a:rPr lang="ru-RU" sz="2000" dirty="0" smtClean="0"/>
              <a:t>р. Тигровая – 1-2 дня + авто 100 км </a:t>
            </a:r>
            <a:r>
              <a:rPr lang="ru-RU" sz="2000" dirty="0"/>
              <a:t>+ 100 км</a:t>
            </a:r>
          </a:p>
          <a:p>
            <a:pPr>
              <a:buFont typeface="+mj-lt"/>
              <a:buAutoNum type="arabicPeriod"/>
            </a:pPr>
            <a:r>
              <a:rPr lang="ru-RU" sz="2000" dirty="0" smtClean="0"/>
              <a:t>р. </a:t>
            </a:r>
            <a:r>
              <a:rPr lang="ru-RU" sz="2000" dirty="0" err="1" smtClean="0"/>
              <a:t>Киевка</a:t>
            </a:r>
            <a:r>
              <a:rPr lang="ru-RU" sz="2000" dirty="0" smtClean="0"/>
              <a:t> – 2 </a:t>
            </a:r>
            <a:r>
              <a:rPr lang="ru-RU" sz="2000" dirty="0"/>
              <a:t>дня + авто </a:t>
            </a:r>
            <a:r>
              <a:rPr lang="ru-RU" sz="2000" dirty="0" smtClean="0"/>
              <a:t>300 км + 300 </a:t>
            </a:r>
            <a:r>
              <a:rPr lang="ru-RU" sz="2000" dirty="0"/>
              <a:t>км</a:t>
            </a:r>
          </a:p>
          <a:p>
            <a:pPr>
              <a:buFont typeface="+mj-lt"/>
              <a:buAutoNum type="arabicPeriod"/>
            </a:pPr>
            <a:r>
              <a:rPr lang="ru-RU" sz="2000" dirty="0" smtClean="0"/>
              <a:t>р. </a:t>
            </a:r>
            <a:r>
              <a:rPr lang="ru-RU" sz="2000" dirty="0" err="1" smtClean="0"/>
              <a:t>Милоградовка</a:t>
            </a:r>
            <a:r>
              <a:rPr lang="ru-RU" sz="2000" dirty="0" smtClean="0"/>
              <a:t> – 3 </a:t>
            </a:r>
            <a:r>
              <a:rPr lang="ru-RU" sz="2000" dirty="0"/>
              <a:t>дня + авто </a:t>
            </a:r>
            <a:r>
              <a:rPr lang="ru-RU" sz="2000" dirty="0" smtClean="0"/>
              <a:t>350 </a:t>
            </a:r>
            <a:r>
              <a:rPr lang="ru-RU" sz="2000" dirty="0"/>
              <a:t>км + </a:t>
            </a:r>
            <a:r>
              <a:rPr lang="ru-RU" sz="2000" dirty="0" smtClean="0"/>
              <a:t>350 </a:t>
            </a:r>
            <a:r>
              <a:rPr lang="ru-RU" sz="2000" dirty="0"/>
              <a:t>км</a:t>
            </a:r>
          </a:p>
          <a:p>
            <a:pPr>
              <a:buFont typeface="+mj-lt"/>
              <a:buAutoNum type="arabicPeriod"/>
            </a:pPr>
            <a:r>
              <a:rPr lang="ru-RU" sz="2000" dirty="0" smtClean="0"/>
              <a:t>р. </a:t>
            </a:r>
            <a:r>
              <a:rPr lang="ru-RU" sz="2000" dirty="0" err="1" smtClean="0"/>
              <a:t>Кема</a:t>
            </a:r>
            <a:r>
              <a:rPr lang="ru-RU" sz="2000" dirty="0" smtClean="0"/>
              <a:t> 4-6 дней + </a:t>
            </a:r>
            <a:r>
              <a:rPr lang="ru-RU" sz="2000" dirty="0"/>
              <a:t>авто </a:t>
            </a:r>
            <a:r>
              <a:rPr lang="ru-RU" sz="2000" dirty="0" smtClean="0"/>
              <a:t>750 </a:t>
            </a:r>
            <a:r>
              <a:rPr lang="ru-RU" sz="2000" dirty="0"/>
              <a:t>км + </a:t>
            </a:r>
            <a:r>
              <a:rPr lang="ru-RU" sz="2000" dirty="0" smtClean="0"/>
              <a:t>750 км</a:t>
            </a:r>
          </a:p>
          <a:p>
            <a:pPr>
              <a:buFont typeface="+mj-lt"/>
              <a:buAutoNum type="arabicPeriod"/>
            </a:pPr>
            <a:r>
              <a:rPr lang="ru-RU" sz="2000" dirty="0" smtClean="0"/>
              <a:t>р. </a:t>
            </a:r>
            <a:r>
              <a:rPr lang="ru-RU" sz="2000" dirty="0" err="1" smtClean="0"/>
              <a:t>Арму</a:t>
            </a:r>
            <a:r>
              <a:rPr lang="ru-RU" sz="2000" dirty="0" smtClean="0"/>
              <a:t> 4-6 </a:t>
            </a:r>
            <a:r>
              <a:rPr lang="ru-RU" sz="2000" dirty="0"/>
              <a:t>дней + авто </a:t>
            </a:r>
            <a:r>
              <a:rPr lang="ru-RU" sz="2000" dirty="0" smtClean="0"/>
              <a:t>800 </a:t>
            </a:r>
            <a:r>
              <a:rPr lang="ru-RU" sz="2000" dirty="0"/>
              <a:t>км + </a:t>
            </a:r>
            <a:r>
              <a:rPr lang="ru-RU" sz="2000" dirty="0" smtClean="0"/>
              <a:t>400 </a:t>
            </a:r>
            <a:r>
              <a:rPr lang="ru-RU" sz="2000" dirty="0"/>
              <a:t>км</a:t>
            </a:r>
          </a:p>
          <a:p>
            <a:pPr>
              <a:buFont typeface="+mj-lt"/>
              <a:buAutoNum type="arabicPeriod"/>
            </a:pPr>
            <a:endParaRPr lang="ru-RU" dirty="0" smtClean="0"/>
          </a:p>
          <a:p>
            <a:pPr>
              <a:buFont typeface="+mj-lt"/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07856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3054" y="609600"/>
            <a:ext cx="8596668" cy="1320800"/>
          </a:xfrm>
        </p:spPr>
        <p:txBody>
          <a:bodyPr/>
          <a:lstStyle/>
          <a:p>
            <a:r>
              <a:rPr lang="ru-RU" dirty="0" smtClean="0"/>
              <a:t>Водный туризм – сплавы по рекам</a:t>
            </a:r>
            <a:endParaRPr lang="ru-RU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" y="2145243"/>
            <a:ext cx="5634749" cy="3921091"/>
          </a:xfrm>
        </p:spPr>
      </p:pic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637" y="1343628"/>
            <a:ext cx="5322348" cy="5322348"/>
          </a:xfrm>
        </p:spPr>
      </p:pic>
    </p:spTree>
    <p:extLst>
      <p:ext uri="{BB962C8B-B14F-4D97-AF65-F5344CB8AC3E}">
        <p14:creationId xmlns:p14="http://schemas.microsoft.com/office/powerpoint/2010/main" val="41712627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6259" y="0"/>
            <a:ext cx="8988551" cy="1709928"/>
          </a:xfrm>
        </p:spPr>
        <p:txBody>
          <a:bodyPr/>
          <a:lstStyle/>
          <a:p>
            <a:pPr algn="l"/>
            <a:r>
              <a:rPr lang="ru-RU" dirty="0"/>
              <a:t>Парусные походы по акватории </a:t>
            </a:r>
            <a:r>
              <a:rPr lang="ru-RU" dirty="0" smtClean="0"/>
              <a:t>Японского моря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13290" y="1709928"/>
            <a:ext cx="8505613" cy="5084064"/>
          </a:xfrm>
        </p:spPr>
        <p:txBody>
          <a:bodyPr>
            <a:noAutofit/>
          </a:bodyPr>
          <a:lstStyle/>
          <a:p>
            <a:pPr algn="l"/>
            <a:r>
              <a:rPr lang="ru-RU" dirty="0" smtClean="0"/>
              <a:t>Приморский край, находясь на берегу Японского моря, с множеством островов находящихся в «шаговой доступности» имеет удивительную возможность для развития парусного туризма, что постепенно и происходит. Парусный на катамаране, с веслами на катамаране, каяки надувные и пластиковые все лето бороздят прибрежную зону островов…</a:t>
            </a:r>
          </a:p>
          <a:p>
            <a:pPr algn="l"/>
            <a:r>
              <a:rPr lang="ru-RU" dirty="0" smtClean="0"/>
              <a:t>«Кругосветкой»  вокруг Русского острова или  </a:t>
            </a:r>
            <a:r>
              <a:rPr lang="ru-RU" dirty="0" err="1" smtClean="0"/>
              <a:t>строва</a:t>
            </a:r>
            <a:r>
              <a:rPr lang="ru-RU" dirty="0" smtClean="0"/>
              <a:t> Шкота уже не удивишь тех, кто не первый год влюблен в море…  Если не рассматривать многодневные походы, а взять за основу среднестатистического человека с выходными в субботу, воскресенье и праздничные дни, то вот то, немногое, что можно посмотреть из под паруса, комбинируя нитку маршрута под себя:</a:t>
            </a:r>
          </a:p>
          <a:p>
            <a:pPr marL="342900" indent="-342900" algn="l">
              <a:buFont typeface="+mj-lt"/>
              <a:buAutoNum type="arabicPeriod"/>
            </a:pPr>
            <a:r>
              <a:rPr lang="ru-RU" dirty="0" smtClean="0"/>
              <a:t>Побережье и бухты острова Русский</a:t>
            </a:r>
          </a:p>
          <a:p>
            <a:pPr marL="342900" indent="-342900" algn="l">
              <a:buFont typeface="+mj-lt"/>
              <a:buAutoNum type="arabicPeriod"/>
            </a:pPr>
            <a:r>
              <a:rPr lang="ru-RU" dirty="0" smtClean="0"/>
              <a:t>Острова </a:t>
            </a:r>
            <a:r>
              <a:rPr lang="ru-RU" dirty="0" err="1" smtClean="0"/>
              <a:t>Рикорда</a:t>
            </a:r>
            <a:r>
              <a:rPr lang="ru-RU" dirty="0" smtClean="0"/>
              <a:t>, Рейнеке, Клыкова, Попова, </a:t>
            </a:r>
            <a:r>
              <a:rPr lang="ru-RU" dirty="0" err="1" smtClean="0"/>
              <a:t>Желтухина</a:t>
            </a:r>
            <a:endParaRPr lang="ru-RU" dirty="0" smtClean="0"/>
          </a:p>
          <a:p>
            <a:pPr marL="342900" indent="-342900" algn="l">
              <a:buFont typeface="+mj-lt"/>
              <a:buAutoNum type="arabicPeriod"/>
            </a:pPr>
            <a:r>
              <a:rPr lang="ru-RU" dirty="0" smtClean="0"/>
              <a:t>Остров Петрова и остров Аскольд</a:t>
            </a:r>
          </a:p>
          <a:p>
            <a:pPr marL="342900" indent="-342900" algn="l">
              <a:buFont typeface="+mj-lt"/>
              <a:buAutoNum type="arabicPeriod"/>
            </a:pPr>
            <a:r>
              <a:rPr lang="ru-RU" dirty="0" smtClean="0"/>
              <a:t>Акватория Амурского и Уссурийского заливов</a:t>
            </a:r>
          </a:p>
          <a:p>
            <a:pPr marL="342900" indent="-342900" algn="l">
              <a:buFont typeface="+mj-lt"/>
              <a:buAutoNum type="arabicPeriod"/>
            </a:pPr>
            <a:r>
              <a:rPr lang="ru-RU" dirty="0" smtClean="0"/>
              <a:t>Вдоль побережья Японского моря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3091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1636" y="209550"/>
            <a:ext cx="8596668" cy="853440"/>
          </a:xfrm>
        </p:spPr>
        <p:txBody>
          <a:bodyPr/>
          <a:lstStyle/>
          <a:p>
            <a:r>
              <a:rPr lang="ru-RU" dirty="0" smtClean="0"/>
              <a:t>Парусные походы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5777" y="866394"/>
            <a:ext cx="8142106" cy="5424678"/>
          </a:xfrm>
        </p:spPr>
      </p:pic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591" y="866394"/>
            <a:ext cx="5599869" cy="5424678"/>
          </a:xfrm>
        </p:spPr>
      </p:pic>
    </p:spTree>
    <p:extLst>
      <p:ext uri="{BB962C8B-B14F-4D97-AF65-F5344CB8AC3E}">
        <p14:creationId xmlns:p14="http://schemas.microsoft.com/office/powerpoint/2010/main" val="26573447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Походы выходного дня (ПВД)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463041"/>
            <a:ext cx="8596668" cy="45783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Зачастую организованные на выходные выходы в горы или на достопримечательности Приморского края нельзя отнести к </a:t>
            </a:r>
            <a:r>
              <a:rPr lang="ru-RU" dirty="0" err="1" smtClean="0"/>
              <a:t>категорийным</a:t>
            </a:r>
            <a:r>
              <a:rPr lang="ru-RU" dirty="0" smtClean="0"/>
              <a:t> спортивным походам, т.к. они ни по длительности ни по километражу не соответствуют нормативной базе. Но такие походы выходного дня отлично подходят под учебно-тренировочные задачи, позволяя провести тренировку на местности с применением рельефа, или просто активно отдохнуть и продышаться свежим воздухом.</a:t>
            </a:r>
          </a:p>
          <a:p>
            <a:pPr marL="0" indent="0">
              <a:buNone/>
            </a:pPr>
            <a:r>
              <a:rPr lang="ru-RU" dirty="0" smtClean="0"/>
              <a:t>Под ПВД попадают походы на 1-5 дней до 100 км протяженностью. Наиболее популярные однодневные ПВД не далеко от Владивостока:</a:t>
            </a:r>
          </a:p>
          <a:p>
            <a:pPr>
              <a:buFont typeface="+mj-lt"/>
              <a:buAutoNum type="arabicPeriod"/>
            </a:pPr>
            <a:r>
              <a:rPr lang="ru-RU" dirty="0" smtClean="0"/>
              <a:t>г. Литовка (транспорт 2 часа + поход + транспорт 2 часа)</a:t>
            </a:r>
          </a:p>
          <a:p>
            <a:pPr>
              <a:buFont typeface="+mj-lt"/>
              <a:buAutoNum type="arabicPeriod"/>
            </a:pPr>
            <a:r>
              <a:rPr lang="ru-RU" dirty="0" smtClean="0"/>
              <a:t>Полуостров Шкота </a:t>
            </a:r>
            <a:r>
              <a:rPr lang="ru-RU" dirty="0"/>
              <a:t>(транспорт </a:t>
            </a:r>
            <a:r>
              <a:rPr lang="ru-RU" dirty="0" smtClean="0"/>
              <a:t>1 час </a:t>
            </a:r>
            <a:r>
              <a:rPr lang="ru-RU" dirty="0"/>
              <a:t>+ поход + транспорт </a:t>
            </a:r>
            <a:r>
              <a:rPr lang="ru-RU" dirty="0" smtClean="0"/>
              <a:t>1 час)</a:t>
            </a:r>
          </a:p>
          <a:p>
            <a:pPr>
              <a:buFont typeface="+mj-lt"/>
              <a:buAutoNum type="arabicPeriod"/>
            </a:pPr>
            <a:r>
              <a:rPr lang="ru-RU" dirty="0" smtClean="0"/>
              <a:t>Хребет Береговой (</a:t>
            </a:r>
            <a:r>
              <a:rPr lang="ru-RU" dirty="0" err="1" smtClean="0"/>
              <a:t>Тимпур</a:t>
            </a:r>
            <a:r>
              <a:rPr lang="ru-RU" dirty="0" smtClean="0"/>
              <a:t>) </a:t>
            </a:r>
            <a:r>
              <a:rPr lang="ru-RU" dirty="0"/>
              <a:t>(транспорт 1 час + поход + транспорт 1 час)</a:t>
            </a:r>
          </a:p>
          <a:p>
            <a:pPr>
              <a:buFont typeface="+mj-lt"/>
              <a:buAutoNum type="arabicPeriod"/>
            </a:pPr>
            <a:r>
              <a:rPr lang="ru-RU" dirty="0" smtClean="0"/>
              <a:t>Полуостров </a:t>
            </a:r>
            <a:r>
              <a:rPr lang="ru-RU" dirty="0" err="1" smtClean="0"/>
              <a:t>Тобизина</a:t>
            </a:r>
            <a:r>
              <a:rPr lang="ru-RU" dirty="0" smtClean="0"/>
              <a:t>, </a:t>
            </a:r>
            <a:r>
              <a:rPr lang="ru-RU" dirty="0" err="1" smtClean="0"/>
              <a:t>Вятлина</a:t>
            </a:r>
            <a:r>
              <a:rPr lang="ru-RU" dirty="0" smtClean="0"/>
              <a:t> </a:t>
            </a:r>
            <a:r>
              <a:rPr lang="ru-RU" dirty="0"/>
              <a:t>(транспорт </a:t>
            </a:r>
            <a:r>
              <a:rPr lang="ru-RU" dirty="0" smtClean="0"/>
              <a:t>1/2 </a:t>
            </a:r>
            <a:r>
              <a:rPr lang="ru-RU" dirty="0"/>
              <a:t>час + поход + транспорт </a:t>
            </a:r>
            <a:r>
              <a:rPr lang="ru-RU" dirty="0" smtClean="0"/>
              <a:t>1/2 </a:t>
            </a:r>
            <a:r>
              <a:rPr lang="ru-RU" dirty="0"/>
              <a:t>час)</a:t>
            </a:r>
          </a:p>
          <a:p>
            <a:pPr>
              <a:buFont typeface="+mj-lt"/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69528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4781" y="490728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Любимое место отдыха всех </a:t>
            </a:r>
            <a:r>
              <a:rPr lang="ru-RU" dirty="0" err="1" smtClean="0"/>
              <a:t>Приморцев</a:t>
            </a:r>
            <a:r>
              <a:rPr lang="ru-RU" dirty="0" smtClean="0"/>
              <a:t> – побережье Японского моря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058" y="2176308"/>
            <a:ext cx="4807179" cy="3584412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81" y="1737097"/>
            <a:ext cx="6570554" cy="4930155"/>
          </a:xfrm>
        </p:spPr>
      </p:pic>
    </p:spTree>
    <p:extLst>
      <p:ext uri="{BB962C8B-B14F-4D97-AF65-F5344CB8AC3E}">
        <p14:creationId xmlns:p14="http://schemas.microsoft.com/office/powerpoint/2010/main" val="32005690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3035" y="216408"/>
            <a:ext cx="8596668" cy="734568"/>
          </a:xfrm>
        </p:spPr>
        <p:txBody>
          <a:bodyPr/>
          <a:lstStyle/>
          <a:p>
            <a:r>
              <a:rPr lang="ru-RU" dirty="0" smtClean="0"/>
              <a:t>Мотивация для походов по Приморью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63035" y="950976"/>
            <a:ext cx="5284554" cy="576072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/>
              <a:t>Для развития внутреннего туризма Приморская федерация спортивного туризма выпустила положение, сертификат и нагрудный знак «Приморский барс»</a:t>
            </a:r>
          </a:p>
          <a:p>
            <a:pPr marL="0" indent="0">
              <a:buNone/>
            </a:pPr>
            <a:r>
              <a:rPr lang="ru-RU" dirty="0" smtClean="0"/>
              <a:t>10 </a:t>
            </a:r>
            <a:r>
              <a:rPr lang="ru-RU" dirty="0"/>
              <a:t>вершин Приморского края, внесенных </a:t>
            </a:r>
            <a:r>
              <a:rPr lang="ru-RU" dirty="0" smtClean="0"/>
              <a:t>в</a:t>
            </a:r>
            <a:br>
              <a:rPr lang="ru-RU" dirty="0" smtClean="0"/>
            </a:br>
            <a:r>
              <a:rPr lang="ru-RU" dirty="0" smtClean="0"/>
              <a:t>список </a:t>
            </a:r>
            <a:r>
              <a:rPr lang="ru-RU" dirty="0"/>
              <a:t>вершин для получения нагрудного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знака </a:t>
            </a:r>
            <a:r>
              <a:rPr lang="ru-RU" dirty="0"/>
              <a:t>«Приморский барс»: </a:t>
            </a:r>
          </a:p>
          <a:p>
            <a:pPr>
              <a:buFont typeface="+mj-lt"/>
              <a:buAutoNum type="arabicPeriod"/>
            </a:pPr>
            <a:r>
              <a:rPr lang="ru-RU" dirty="0"/>
              <a:t>г. </a:t>
            </a:r>
            <a:r>
              <a:rPr lang="ru-RU" dirty="0" smtClean="0"/>
              <a:t>Облачная 1854м., </a:t>
            </a:r>
            <a:endParaRPr lang="ru-RU" dirty="0"/>
          </a:p>
          <a:p>
            <a:pPr>
              <a:buFont typeface="+mj-lt"/>
              <a:buAutoNum type="arabicPeriod"/>
            </a:pPr>
            <a:r>
              <a:rPr lang="ru-RU" dirty="0"/>
              <a:t>г. </a:t>
            </a:r>
            <a:r>
              <a:rPr lang="ru-RU" dirty="0" smtClean="0"/>
              <a:t>Ольховая 1669м., </a:t>
            </a:r>
            <a:endParaRPr lang="ru-RU" dirty="0"/>
          </a:p>
          <a:p>
            <a:pPr>
              <a:buFont typeface="+mj-lt"/>
              <a:buAutoNum type="arabicPeriod"/>
            </a:pPr>
            <a:r>
              <a:rPr lang="ru-RU" dirty="0"/>
              <a:t>г. </a:t>
            </a:r>
            <a:r>
              <a:rPr lang="ru-RU" dirty="0" smtClean="0"/>
              <a:t>Сестра 1671м., </a:t>
            </a:r>
            <a:endParaRPr lang="ru-RU" dirty="0"/>
          </a:p>
          <a:p>
            <a:pPr>
              <a:buFont typeface="+mj-lt"/>
              <a:buAutoNum type="arabicPeriod"/>
            </a:pPr>
            <a:r>
              <a:rPr lang="ru-RU" dirty="0"/>
              <a:t>г. </a:t>
            </a:r>
            <a:r>
              <a:rPr lang="ru-RU" dirty="0" smtClean="0"/>
              <a:t>Снежная 1682м., </a:t>
            </a:r>
            <a:endParaRPr lang="ru-RU" dirty="0"/>
          </a:p>
          <a:p>
            <a:pPr>
              <a:buFont typeface="+mj-lt"/>
              <a:buAutoNum type="arabicPeriod"/>
            </a:pPr>
            <a:r>
              <a:rPr lang="ru-RU" dirty="0"/>
              <a:t>г. </a:t>
            </a:r>
            <a:r>
              <a:rPr lang="ru-RU" dirty="0" smtClean="0"/>
              <a:t>Голец 1604м., </a:t>
            </a:r>
            <a:endParaRPr lang="ru-RU" dirty="0"/>
          </a:p>
          <a:p>
            <a:pPr>
              <a:buFont typeface="+mj-lt"/>
              <a:buAutoNum type="arabicPeriod"/>
            </a:pPr>
            <a:r>
              <a:rPr lang="ru-RU" dirty="0"/>
              <a:t>г. </a:t>
            </a:r>
            <a:r>
              <a:rPr lang="ru-RU" dirty="0" smtClean="0"/>
              <a:t>Туманная 1230м., </a:t>
            </a:r>
            <a:endParaRPr lang="ru-RU" dirty="0"/>
          </a:p>
          <a:p>
            <a:pPr>
              <a:buFont typeface="+mj-lt"/>
              <a:buAutoNum type="arabicPeriod"/>
            </a:pPr>
            <a:r>
              <a:rPr lang="ru-RU" dirty="0"/>
              <a:t>г. </a:t>
            </a:r>
            <a:r>
              <a:rPr lang="ru-RU" dirty="0" err="1" smtClean="0"/>
              <a:t>Пидан</a:t>
            </a:r>
            <a:r>
              <a:rPr lang="ru-RU" dirty="0" smtClean="0"/>
              <a:t> 1332м., </a:t>
            </a:r>
            <a:endParaRPr lang="ru-RU" dirty="0"/>
          </a:p>
          <a:p>
            <a:pPr>
              <a:buFont typeface="+mj-lt"/>
              <a:buAutoNum type="arabicPeriod"/>
            </a:pPr>
            <a:r>
              <a:rPr lang="ru-RU" dirty="0"/>
              <a:t>г. </a:t>
            </a:r>
            <a:r>
              <a:rPr lang="ru-RU" dirty="0" err="1" smtClean="0"/>
              <a:t>Фалаза</a:t>
            </a:r>
            <a:r>
              <a:rPr lang="ru-RU" dirty="0" smtClean="0"/>
              <a:t> 1279м., </a:t>
            </a:r>
            <a:endParaRPr lang="ru-RU" dirty="0"/>
          </a:p>
          <a:p>
            <a:pPr>
              <a:buFont typeface="+mj-lt"/>
              <a:buAutoNum type="arabicPeriod"/>
            </a:pPr>
            <a:r>
              <a:rPr lang="ru-RU" dirty="0"/>
              <a:t>г. </a:t>
            </a:r>
            <a:r>
              <a:rPr lang="ru-RU" dirty="0" err="1" smtClean="0"/>
              <a:t>Читинза</a:t>
            </a:r>
            <a:r>
              <a:rPr lang="ru-RU" dirty="0" smtClean="0"/>
              <a:t> 1239м., </a:t>
            </a:r>
            <a:endParaRPr lang="ru-RU" dirty="0"/>
          </a:p>
          <a:p>
            <a:pPr>
              <a:buFont typeface="+mj-lt"/>
              <a:buAutoNum type="arabicPeriod"/>
            </a:pPr>
            <a:r>
              <a:rPr lang="ru-RU" dirty="0"/>
              <a:t>г. </a:t>
            </a:r>
            <a:r>
              <a:rPr lang="ru-RU" dirty="0" smtClean="0"/>
              <a:t>Лысая 1560м.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745" y="1542947"/>
            <a:ext cx="4085991" cy="4848709"/>
          </a:xfrm>
        </p:spPr>
      </p:pic>
    </p:spTree>
    <p:extLst>
      <p:ext uri="{BB962C8B-B14F-4D97-AF65-F5344CB8AC3E}">
        <p14:creationId xmlns:p14="http://schemas.microsoft.com/office/powerpoint/2010/main" val="41452238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64870"/>
          </a:xfrm>
        </p:spPr>
        <p:txBody>
          <a:bodyPr/>
          <a:lstStyle/>
          <a:p>
            <a:r>
              <a:rPr lang="ru-RU" dirty="0" smtClean="0"/>
              <a:t>Маршруты по Приморскому краю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8462" y="1568197"/>
            <a:ext cx="9216474" cy="5289803"/>
          </a:xfrm>
        </p:spPr>
        <p:txBody>
          <a:bodyPr/>
          <a:lstStyle/>
          <a:p>
            <a:r>
              <a:rPr lang="ru-RU" sz="2000" b="1" dirty="0"/>
              <a:t>Перечень классифицированных </a:t>
            </a:r>
            <a:r>
              <a:rPr lang="ru-RU" sz="2000" b="1" u="sng" dirty="0"/>
              <a:t>водных</a:t>
            </a:r>
            <a:r>
              <a:rPr lang="ru-RU" sz="2000" b="1" dirty="0"/>
              <a:t> маршрутов 1 к/с по Приморскому </a:t>
            </a:r>
            <a:r>
              <a:rPr lang="ru-RU" sz="2000" b="1" dirty="0" smtClean="0"/>
              <a:t>краю </a:t>
            </a:r>
            <a:r>
              <a:rPr lang="en-US" sz="2000" dirty="0" smtClean="0">
                <a:solidFill>
                  <a:srgbClr val="0070C0"/>
                </a:solidFill>
                <a:hlinkClick r:id="rId2"/>
              </a:rPr>
              <a:t>http</a:t>
            </a:r>
            <a:r>
              <a:rPr lang="en-US" sz="2000" dirty="0">
                <a:solidFill>
                  <a:srgbClr val="0070C0"/>
                </a:solidFill>
                <a:hlinkClick r:id="rId2"/>
              </a:rPr>
              <a:t>://</a:t>
            </a:r>
            <a:r>
              <a:rPr lang="en-US" sz="2000" dirty="0" smtClean="0">
                <a:solidFill>
                  <a:srgbClr val="0070C0"/>
                </a:solidFill>
                <a:hlinkClick r:id="rId2"/>
              </a:rPr>
              <a:t>turizm.primkray.ru/marshrout/perechen-klassificirovannyh-vodnyh-marshrutov-1-ks-po-primorskomu-krayu</a:t>
            </a:r>
            <a:r>
              <a:rPr lang="ru-RU" sz="2000" dirty="0" smtClean="0">
                <a:solidFill>
                  <a:srgbClr val="0070C0"/>
                </a:solidFill>
              </a:rPr>
              <a:t> </a:t>
            </a:r>
          </a:p>
          <a:p>
            <a:pPr marL="0" indent="0">
              <a:buNone/>
            </a:pPr>
            <a:endParaRPr lang="ru-RU" sz="2000" dirty="0" smtClean="0">
              <a:solidFill>
                <a:srgbClr val="0070C0"/>
              </a:solidFill>
            </a:endParaRPr>
          </a:p>
          <a:p>
            <a:r>
              <a:rPr lang="ru-RU" sz="2000" b="1" dirty="0"/>
              <a:t>Перечень классифицированных </a:t>
            </a:r>
            <a:r>
              <a:rPr lang="ru-RU" sz="2000" b="1" u="sng" dirty="0"/>
              <a:t>пешеходных</a:t>
            </a:r>
            <a:r>
              <a:rPr lang="ru-RU" sz="2000" b="1" dirty="0"/>
              <a:t> маршрутов по Приморскому </a:t>
            </a:r>
            <a:r>
              <a:rPr lang="ru-RU" sz="2000" b="1" dirty="0" smtClean="0"/>
              <a:t>краю </a:t>
            </a:r>
            <a:r>
              <a:rPr lang="en-US" sz="2000" dirty="0">
                <a:hlinkClick r:id="rId3"/>
              </a:rPr>
              <a:t>http://</a:t>
            </a:r>
            <a:r>
              <a:rPr lang="en-US" sz="2000" dirty="0" smtClean="0">
                <a:hlinkClick r:id="rId3"/>
              </a:rPr>
              <a:t>turizm.primkray.ru/marshrout/perechen-klassificirovannyh-peshehodnyh-marshrutov-po-primorskomu-krayu</a:t>
            </a:r>
            <a:endParaRPr lang="ru-RU" sz="2000" dirty="0" smtClean="0"/>
          </a:p>
          <a:p>
            <a:endParaRPr lang="ru-RU" sz="2000" b="1" dirty="0"/>
          </a:p>
          <a:p>
            <a:r>
              <a:rPr lang="ru-RU" sz="2000" b="1" dirty="0" smtClean="0"/>
              <a:t>Маршруты по Приморскому краю </a:t>
            </a:r>
            <a:r>
              <a:rPr lang="en-US" sz="2000" dirty="0">
                <a:hlinkClick r:id="rId4"/>
              </a:rPr>
              <a:t>http://</a:t>
            </a:r>
            <a:r>
              <a:rPr lang="en-US" sz="2000" dirty="0" smtClean="0">
                <a:hlinkClick r:id="rId4"/>
              </a:rPr>
              <a:t>turizm.primkray.ru/marshrout</a:t>
            </a:r>
            <a:endParaRPr lang="ru-RU" sz="2000" dirty="0" smtClean="0"/>
          </a:p>
          <a:p>
            <a:endParaRPr lang="ru-RU" sz="2000" b="1" dirty="0"/>
          </a:p>
          <a:p>
            <a:r>
              <a:rPr lang="ru-RU" sz="2000" b="1" dirty="0" smtClean="0"/>
              <a:t>Сервис для построение своих маршрутов: </a:t>
            </a:r>
            <a:r>
              <a:rPr lang="en-US" sz="2000" dirty="0">
                <a:hlinkClick r:id="rId5"/>
              </a:rPr>
              <a:t>https://</a:t>
            </a:r>
            <a:r>
              <a:rPr lang="en-US" sz="2000" dirty="0" smtClean="0">
                <a:hlinkClick r:id="rId5"/>
              </a:rPr>
              <a:t>nakarte.me</a:t>
            </a:r>
            <a:endParaRPr lang="ru-RU" sz="2000" b="1" dirty="0" smtClean="0"/>
          </a:p>
          <a:p>
            <a:endParaRPr lang="ru-RU" sz="2000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ru-RU" sz="2800" b="1" i="1" u="sng" dirty="0"/>
              <a:t>До </a:t>
            </a:r>
            <a:r>
              <a:rPr lang="ru-RU" sz="2800" b="1" i="1" u="sng" dirty="0" smtClean="0"/>
              <a:t>встречи </a:t>
            </a:r>
            <a:r>
              <a:rPr lang="ru-RU" sz="2800" b="1" i="1" u="sng" dirty="0"/>
              <a:t>на зеленых тропах Приморья!</a:t>
            </a:r>
          </a:p>
          <a:p>
            <a:pPr marL="0" indent="0">
              <a:buNone/>
            </a:pPr>
            <a:endParaRPr lang="ru-R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8514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34568"/>
          </a:xfrm>
        </p:spPr>
        <p:txBody>
          <a:bodyPr/>
          <a:lstStyle/>
          <a:p>
            <a:r>
              <a:rPr lang="ru-RU" dirty="0" smtClean="0"/>
              <a:t>Географическое положение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9680" y="1353312"/>
            <a:ext cx="8951976" cy="549554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/>
              <a:t> 	</a:t>
            </a:r>
            <a:r>
              <a:rPr lang="ru-RU" sz="2000" dirty="0" smtClean="0"/>
              <a:t>Приморский </a:t>
            </a:r>
            <a:r>
              <a:rPr lang="ru-RU" sz="2000" dirty="0"/>
              <a:t>край занимает юго-восточную окраину России</a:t>
            </a:r>
            <a:r>
              <a:rPr lang="ru-RU" sz="2000" dirty="0" smtClean="0"/>
              <a:t>.</a:t>
            </a:r>
          </a:p>
          <a:p>
            <a:pPr marL="0" indent="0">
              <a:buNone/>
            </a:pPr>
            <a:r>
              <a:rPr lang="ru-RU" sz="2000" dirty="0" smtClean="0"/>
              <a:t>	Он </a:t>
            </a:r>
            <a:r>
              <a:rPr lang="ru-RU" sz="2000" dirty="0"/>
              <a:t>расположен в самой южной части Дальнего Востока на берегу Японского моря. </a:t>
            </a:r>
            <a:endParaRPr lang="ru-RU" sz="2000" dirty="0" smtClean="0"/>
          </a:p>
          <a:p>
            <a:pPr marL="0" indent="0">
              <a:buNone/>
            </a:pPr>
            <a:r>
              <a:rPr lang="ru-RU" sz="2000" dirty="0" smtClean="0"/>
              <a:t>Территория </a:t>
            </a:r>
            <a:r>
              <a:rPr lang="ru-RU" sz="2000" dirty="0"/>
              <a:t>края - 165,9 тыс. км</a:t>
            </a:r>
            <a:r>
              <a:rPr lang="ru-RU" sz="2000" baseline="30000" dirty="0"/>
              <a:t>2</a:t>
            </a:r>
            <a:r>
              <a:rPr lang="ru-RU" sz="2000" dirty="0"/>
              <a:t>, что составляет около 1% (0,97%) площади Российской Федерации. </a:t>
            </a:r>
            <a:br>
              <a:rPr lang="ru-RU" sz="2000" dirty="0"/>
            </a:br>
            <a:r>
              <a:rPr lang="ru-RU" sz="2000" dirty="0"/>
              <a:t>   </a:t>
            </a:r>
            <a:r>
              <a:rPr lang="ru-RU" sz="2000" dirty="0" smtClean="0"/>
              <a:t> </a:t>
            </a:r>
            <a:r>
              <a:rPr lang="ru-RU" sz="2000" dirty="0"/>
              <a:t>В состав Приморского края кроме материковой части входят многочисленные острова: Русский, Попова, Путятина, Рейнеке, </a:t>
            </a:r>
            <a:r>
              <a:rPr lang="ru-RU" sz="2000" dirty="0" err="1"/>
              <a:t>Рикорда</a:t>
            </a:r>
            <a:r>
              <a:rPr lang="ru-RU" sz="2000" dirty="0"/>
              <a:t>, Римского-Корсакова, Аскольд, Петрова и другие.       </a:t>
            </a:r>
            <a:endParaRPr lang="ru-RU" sz="2000" dirty="0" smtClean="0"/>
          </a:p>
          <a:p>
            <a:pPr marL="0" indent="0">
              <a:buNone/>
            </a:pPr>
            <a:r>
              <a:rPr lang="ru-RU" sz="2000" dirty="0"/>
              <a:t>	</a:t>
            </a:r>
            <a:r>
              <a:rPr lang="ru-RU" sz="2000" dirty="0" smtClean="0"/>
              <a:t>Самая </a:t>
            </a:r>
            <a:r>
              <a:rPr lang="ru-RU" sz="2000" dirty="0"/>
              <a:t>северная точка Приморского края находится вблизи истоков реки Дагды (48</a:t>
            </a:r>
            <a:r>
              <a:rPr lang="ru-RU" sz="2000" baseline="30000" dirty="0"/>
              <a:t>о</a:t>
            </a:r>
            <a:r>
              <a:rPr lang="ru-RU" sz="2000" dirty="0"/>
              <a:t> 23’ </a:t>
            </a:r>
            <a:r>
              <a:rPr lang="ru-RU" sz="2000" dirty="0" err="1"/>
              <a:t>c.ш</a:t>
            </a:r>
            <a:r>
              <a:rPr lang="ru-RU" sz="2000" dirty="0"/>
              <a:t>.), а крайняя южная точка - в устье реки Туманной  на границе с Корейской Демократической Республикой (42</a:t>
            </a:r>
            <a:r>
              <a:rPr lang="ru-RU" sz="2000" baseline="30000" dirty="0"/>
              <a:t>о</a:t>
            </a:r>
            <a:r>
              <a:rPr lang="ru-RU" sz="2000" dirty="0"/>
              <a:t> 18’ </a:t>
            </a:r>
            <a:r>
              <a:rPr lang="ru-RU" sz="2000" dirty="0" err="1"/>
              <a:t>с.ш</a:t>
            </a:r>
            <a:r>
              <a:rPr lang="ru-RU" sz="2000" dirty="0"/>
              <a:t>.). Крайняя западная точка лежит вблизи истока  р. </a:t>
            </a:r>
            <a:r>
              <a:rPr lang="ru-RU" sz="2000" dirty="0" err="1"/>
              <a:t>Новгородовки</a:t>
            </a:r>
            <a:r>
              <a:rPr lang="ru-RU" sz="2000" dirty="0"/>
              <a:t> на границе с Китайской Народной Республикой (130</a:t>
            </a:r>
            <a:r>
              <a:rPr lang="ru-RU" sz="2000" baseline="30000" dirty="0"/>
              <a:t>о</a:t>
            </a:r>
            <a:r>
              <a:rPr lang="ru-RU" sz="2000" dirty="0"/>
              <a:t> 24’ </a:t>
            </a:r>
            <a:r>
              <a:rPr lang="ru-RU" sz="2000" dirty="0" err="1"/>
              <a:t>в.д</a:t>
            </a:r>
            <a:r>
              <a:rPr lang="ru-RU" sz="2000" dirty="0"/>
              <a:t>.), крайняя восточная точка - мыс Золотой на берегу Японского моря (139</a:t>
            </a:r>
            <a:r>
              <a:rPr lang="ru-RU" sz="2000" baseline="30000" dirty="0"/>
              <a:t>о</a:t>
            </a:r>
            <a:r>
              <a:rPr lang="ru-RU" sz="2000" dirty="0"/>
              <a:t> 02’ </a:t>
            </a:r>
            <a:r>
              <a:rPr lang="ru-RU" sz="2000" dirty="0" err="1"/>
              <a:t>в.д</a:t>
            </a:r>
            <a:r>
              <a:rPr lang="ru-RU" sz="2000" dirty="0"/>
              <a:t>.). </a:t>
            </a:r>
            <a:endParaRPr lang="ru-RU" sz="2000" dirty="0" smtClean="0"/>
          </a:p>
          <a:p>
            <a:pPr marL="0" indent="0">
              <a:buNone/>
            </a:pPr>
            <a:r>
              <a:rPr lang="ru-RU" sz="2000" dirty="0"/>
              <a:t>	</a:t>
            </a:r>
            <a:r>
              <a:rPr lang="ru-RU" sz="2000" dirty="0" smtClean="0"/>
              <a:t>Расстояние </a:t>
            </a:r>
            <a:r>
              <a:rPr lang="ru-RU" sz="2000" dirty="0"/>
              <a:t>между крайними - северной и южной - точками ровно 900 км., между западной и восточной точками оно </a:t>
            </a:r>
            <a:r>
              <a:rPr lang="ru-RU" sz="2000" dirty="0" smtClean="0"/>
              <a:t>составляет </a:t>
            </a:r>
            <a:r>
              <a:rPr lang="ru-RU" sz="2000" dirty="0"/>
              <a:t>430 км. </a:t>
            </a:r>
            <a:r>
              <a:rPr lang="ru-RU" dirty="0"/>
              <a:t>   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29003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56" y="-15113"/>
            <a:ext cx="3081528" cy="688812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584" y="-15113"/>
            <a:ext cx="5176934" cy="6858104"/>
          </a:xfrm>
        </p:spPr>
      </p:pic>
    </p:spTree>
    <p:extLst>
      <p:ext uri="{BB962C8B-B14F-4D97-AF65-F5344CB8AC3E}">
        <p14:creationId xmlns:p14="http://schemas.microsoft.com/office/powerpoint/2010/main" val="28554199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07136"/>
          </a:xfrm>
        </p:spPr>
        <p:txBody>
          <a:bodyPr/>
          <a:lstStyle/>
          <a:p>
            <a:r>
              <a:rPr lang="ru-RU" dirty="0" smtClean="0"/>
              <a:t>Границы Приморского края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77334" y="1316736"/>
            <a:ext cx="9079314" cy="530352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/>
              <a:t>	</a:t>
            </a:r>
            <a:r>
              <a:rPr lang="ru-RU" sz="2000" dirty="0" smtClean="0"/>
              <a:t>На </a:t>
            </a:r>
            <a:r>
              <a:rPr lang="ru-RU" sz="2000" dirty="0"/>
              <a:t>севере граница между Приморским и Хабаровским краем проходит в основном по водоразделу бассейнов рек Бикина и Хора (правых притоков р</a:t>
            </a:r>
            <a:r>
              <a:rPr lang="ru-RU" sz="2000" dirty="0" smtClean="0"/>
              <a:t>. Уссури</a:t>
            </a:r>
            <a:r>
              <a:rPr lang="ru-RU" sz="2000" dirty="0"/>
              <a:t>), а затем по водоразделу реки Хора и реки </a:t>
            </a:r>
            <a:r>
              <a:rPr lang="ru-RU" sz="2000" dirty="0" err="1"/>
              <a:t>Самарги</a:t>
            </a:r>
            <a:r>
              <a:rPr lang="ru-RU" sz="2000" dirty="0"/>
              <a:t>, впадающей в Японское море.</a:t>
            </a:r>
            <a:endParaRPr lang="ru-RU" sz="2000" dirty="0" smtClean="0"/>
          </a:p>
          <a:p>
            <a:pPr marL="0" indent="0">
              <a:buNone/>
            </a:pPr>
            <a:r>
              <a:rPr lang="ru-RU" sz="2000" dirty="0" smtClean="0"/>
              <a:t>	На </a:t>
            </a:r>
            <a:r>
              <a:rPr lang="ru-RU" sz="2000" dirty="0"/>
              <a:t>самом юге края Приморский край граничит с Корейской Демократической Республикой,    </a:t>
            </a:r>
            <a:endParaRPr lang="ru-RU" sz="2000" dirty="0" smtClean="0"/>
          </a:p>
          <a:p>
            <a:pPr marL="0" indent="0">
              <a:buNone/>
            </a:pPr>
            <a:r>
              <a:rPr lang="ru-RU" sz="2000" dirty="0" smtClean="0"/>
              <a:t> </a:t>
            </a:r>
            <a:r>
              <a:rPr lang="ru-RU" sz="2000" dirty="0"/>
              <a:t>Западный участок - государственная граница с Китайской Народной Республикой. </a:t>
            </a:r>
            <a:br>
              <a:rPr lang="ru-RU" sz="2000" dirty="0"/>
            </a:br>
            <a:r>
              <a:rPr lang="ru-RU" sz="2000" dirty="0"/>
              <a:t>     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	Из </a:t>
            </a:r>
            <a:r>
              <a:rPr lang="ru-RU" sz="2000" dirty="0"/>
              <a:t>общей протяженности границ Приморского края в 3000 км на долю морских границ приходится около 1500 км.</a:t>
            </a:r>
          </a:p>
          <a:p>
            <a:pPr marL="0" indent="0">
              <a:buNone/>
            </a:pPr>
            <a:endParaRPr lang="ru-RU" sz="2000" dirty="0" smtClean="0"/>
          </a:p>
          <a:p>
            <a:pPr marL="0" indent="0">
              <a:buNone/>
            </a:pPr>
            <a:r>
              <a:rPr lang="ru-RU" sz="2000" dirty="0" smtClean="0"/>
              <a:t>	Геополитическое </a:t>
            </a:r>
            <a:r>
              <a:rPr lang="ru-RU" sz="2000" dirty="0"/>
              <a:t>положение Приморского края определяется тем, что через территорию Приморья Россия на протяжении более 1000 км граничит с крупнейшей страной мира - Китаем и с Северной Кореей (около 30 км), а через Японское море выходит к морским </a:t>
            </a:r>
            <a:r>
              <a:rPr lang="ru-RU" sz="2000" dirty="0"/>
              <a:t>границам Японии</a:t>
            </a:r>
            <a:r>
              <a:rPr lang="ru-RU" sz="2000" dirty="0"/>
              <a:t> и Южной Кореи.    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71342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7247" y="609600"/>
            <a:ext cx="8596668" cy="1320800"/>
          </a:xfrm>
        </p:spPr>
        <p:txBody>
          <a:bodyPr/>
          <a:lstStyle/>
          <a:p>
            <a:r>
              <a:rPr lang="ru-RU" dirty="0" smtClean="0"/>
              <a:t>Основные хребты Приморья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07247" y="1270000"/>
            <a:ext cx="6775704" cy="54142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 err="1"/>
              <a:t>Сихотэ</a:t>
            </a:r>
            <a:r>
              <a:rPr lang="ru-RU" sz="2400" dirty="0"/>
              <a:t>́-</a:t>
            </a:r>
            <a:r>
              <a:rPr lang="ru-RU" sz="2400" dirty="0" err="1"/>
              <a:t>Али́нь</a:t>
            </a:r>
            <a:r>
              <a:rPr lang="ru-RU" sz="2400" dirty="0"/>
              <a:t> — вулканическое поле области мезозойской </a:t>
            </a:r>
            <a:r>
              <a:rPr lang="ru-RU" sz="2400" dirty="0" smtClean="0"/>
              <a:t>складчатости Тихоокеанского пояса</a:t>
            </a:r>
            <a:r>
              <a:rPr lang="ru-RU" sz="2400" dirty="0"/>
              <a:t> на Дальнем </a:t>
            </a:r>
            <a:r>
              <a:rPr lang="ru-RU" sz="2400" dirty="0" smtClean="0"/>
              <a:t>Востоке</a:t>
            </a:r>
            <a:r>
              <a:rPr lang="ru-RU" sz="2400" dirty="0"/>
              <a:t> России на </a:t>
            </a:r>
            <a:r>
              <a:rPr lang="ru-RU" sz="2400" dirty="0" smtClean="0"/>
              <a:t>территории</a:t>
            </a:r>
            <a:r>
              <a:rPr lang="ru-RU" sz="2400" dirty="0"/>
              <a:t> 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Хабаровского</a:t>
            </a:r>
            <a:r>
              <a:rPr lang="ru-RU" sz="2400" dirty="0"/>
              <a:t> и </a:t>
            </a:r>
            <a:r>
              <a:rPr lang="ru-RU" sz="2400" dirty="0" smtClean="0"/>
              <a:t>Приморского краёв</a:t>
            </a:r>
            <a:r>
              <a:rPr lang="ru-RU" sz="2400" dirty="0"/>
              <a:t>, являющееся водоразделом рек бассейна Амура на западе, и рек Японского моря и Татарского пролива на востоке. </a:t>
            </a:r>
            <a:endParaRPr lang="ru-RU" sz="2400" dirty="0" smtClean="0"/>
          </a:p>
          <a:p>
            <a:pPr marL="0" indent="0">
              <a:buNone/>
            </a:pPr>
            <a:r>
              <a:rPr lang="ru-RU" sz="2400" dirty="0" smtClean="0"/>
              <a:t>Длина </a:t>
            </a:r>
            <a:r>
              <a:rPr lang="ru-RU" sz="2400" dirty="0" err="1" smtClean="0"/>
              <a:t>Сихотэ</a:t>
            </a:r>
            <a:r>
              <a:rPr lang="ru-RU" sz="2400" dirty="0" smtClean="0"/>
              <a:t>́-</a:t>
            </a:r>
            <a:r>
              <a:rPr lang="ru-RU" sz="2400" dirty="0" err="1" smtClean="0"/>
              <a:t>Али́ня</a:t>
            </a:r>
            <a:r>
              <a:rPr lang="ru-RU" sz="2400" dirty="0" smtClean="0"/>
              <a:t> </a:t>
            </a:r>
            <a:r>
              <a:rPr lang="ru-RU" sz="2400" dirty="0"/>
              <a:t> — 1200 км, ширина до 250 км, максимальная высота 2090 </a:t>
            </a:r>
            <a:r>
              <a:rPr lang="ru-RU" sz="2400" dirty="0" smtClean="0"/>
              <a:t>м</a:t>
            </a:r>
            <a:r>
              <a:rPr lang="ru-RU" sz="2400" dirty="0"/>
              <a:t> (гора Тордоки-Яни)</a:t>
            </a:r>
            <a:endParaRPr lang="ru-RU" sz="2400" dirty="0" smtClean="0"/>
          </a:p>
          <a:p>
            <a:pPr marL="0" indent="0">
              <a:buNone/>
            </a:pPr>
            <a:r>
              <a:rPr lang="ru-RU" sz="2400" dirty="0" smtClean="0"/>
              <a:t>Горы </a:t>
            </a:r>
            <a:r>
              <a:rPr lang="ru-RU" sz="2400" dirty="0"/>
              <a:t>простираются от южного Приморья (район г. Находки) до устья Амура на севере Хабаровского края (г. Николаевск-на-Амуре</a:t>
            </a:r>
            <a:r>
              <a:rPr lang="ru-RU" sz="2400" dirty="0" smtClean="0"/>
              <a:t>).</a:t>
            </a:r>
            <a:endParaRPr lang="ru-RU" sz="24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912864" y="704088"/>
            <a:ext cx="3474720" cy="6419087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Арарат </a:t>
            </a:r>
            <a:r>
              <a:rPr lang="ru-RU" dirty="0" smtClean="0"/>
              <a:t>хребет </a:t>
            </a:r>
          </a:p>
          <a:p>
            <a:r>
              <a:rPr lang="ru-RU" dirty="0" smtClean="0"/>
              <a:t>Борисовское </a:t>
            </a:r>
            <a:r>
              <a:rPr lang="ru-RU" dirty="0"/>
              <a:t>плато </a:t>
            </a:r>
            <a:endParaRPr lang="ru-RU" dirty="0" smtClean="0"/>
          </a:p>
          <a:p>
            <a:r>
              <a:rPr lang="ru-RU" dirty="0" smtClean="0"/>
              <a:t>Восточный </a:t>
            </a:r>
            <a:r>
              <a:rPr lang="ru-RU" dirty="0"/>
              <a:t>Синий хребет </a:t>
            </a:r>
            <a:endParaRPr lang="ru-RU" dirty="0" smtClean="0"/>
          </a:p>
          <a:p>
            <a:r>
              <a:rPr lang="ru-RU" dirty="0" smtClean="0"/>
              <a:t>Горы </a:t>
            </a:r>
            <a:r>
              <a:rPr lang="ru-RU" dirty="0"/>
              <a:t>Пржевальского </a:t>
            </a:r>
            <a:endParaRPr lang="ru-RU" dirty="0" smtClean="0"/>
          </a:p>
          <a:p>
            <a:r>
              <a:rPr lang="ru-RU" dirty="0" smtClean="0"/>
              <a:t>Дальний </a:t>
            </a:r>
            <a:r>
              <a:rPr lang="ru-RU" dirty="0"/>
              <a:t>хребет </a:t>
            </a:r>
            <a:endParaRPr lang="ru-RU" dirty="0" smtClean="0"/>
          </a:p>
          <a:p>
            <a:r>
              <a:rPr lang="ru-RU" dirty="0" smtClean="0"/>
              <a:t>Заповедный </a:t>
            </a:r>
            <a:r>
              <a:rPr lang="ru-RU" dirty="0"/>
              <a:t>хребет </a:t>
            </a:r>
            <a:endParaRPr lang="ru-RU" dirty="0" smtClean="0"/>
          </a:p>
          <a:p>
            <a:r>
              <a:rPr lang="ru-RU" dirty="0" err="1" smtClean="0"/>
              <a:t>Ливадийский</a:t>
            </a:r>
            <a:r>
              <a:rPr lang="ru-RU" dirty="0" smtClean="0"/>
              <a:t> </a:t>
            </a:r>
            <a:r>
              <a:rPr lang="ru-RU" dirty="0"/>
              <a:t>хребет </a:t>
            </a:r>
            <a:endParaRPr lang="ru-RU" dirty="0" smtClean="0"/>
          </a:p>
          <a:p>
            <a:r>
              <a:rPr lang="ru-RU" dirty="0" smtClean="0"/>
              <a:t>Лозовый </a:t>
            </a:r>
            <a:r>
              <a:rPr lang="ru-RU" dirty="0"/>
              <a:t>хребет </a:t>
            </a:r>
            <a:endParaRPr lang="ru-RU" dirty="0" smtClean="0"/>
          </a:p>
          <a:p>
            <a:r>
              <a:rPr lang="ru-RU" dirty="0" smtClean="0"/>
              <a:t>Маньчжуро-Корейские </a:t>
            </a:r>
            <a:r>
              <a:rPr lang="ru-RU" dirty="0"/>
              <a:t>горы </a:t>
            </a:r>
            <a:endParaRPr lang="ru-RU" dirty="0" smtClean="0"/>
          </a:p>
          <a:p>
            <a:r>
              <a:rPr lang="ru-RU" dirty="0" smtClean="0"/>
              <a:t>Океанский </a:t>
            </a:r>
            <a:r>
              <a:rPr lang="ru-RU" dirty="0"/>
              <a:t>хребет </a:t>
            </a:r>
            <a:endParaRPr lang="ru-RU" dirty="0" smtClean="0"/>
          </a:p>
          <a:p>
            <a:r>
              <a:rPr lang="ru-RU" dirty="0" err="1" smtClean="0"/>
              <a:t>Ольгинский</a:t>
            </a:r>
            <a:r>
              <a:rPr lang="ru-RU" dirty="0" smtClean="0"/>
              <a:t> </a:t>
            </a:r>
            <a:r>
              <a:rPr lang="ru-RU" dirty="0"/>
              <a:t>хребет </a:t>
            </a:r>
            <a:endParaRPr lang="ru-RU" dirty="0" smtClean="0"/>
          </a:p>
          <a:p>
            <a:r>
              <a:rPr lang="ru-RU" dirty="0" smtClean="0"/>
              <a:t>Партизанский </a:t>
            </a:r>
            <a:r>
              <a:rPr lang="ru-RU" dirty="0"/>
              <a:t>хребет </a:t>
            </a:r>
            <a:endParaRPr lang="ru-RU" dirty="0" smtClean="0"/>
          </a:p>
          <a:p>
            <a:r>
              <a:rPr lang="ru-RU" dirty="0" smtClean="0"/>
              <a:t>Пограничный </a:t>
            </a:r>
            <a:r>
              <a:rPr lang="ru-RU" dirty="0"/>
              <a:t>хребет </a:t>
            </a:r>
            <a:endParaRPr lang="ru-RU" dirty="0" smtClean="0"/>
          </a:p>
          <a:p>
            <a:r>
              <a:rPr lang="ru-RU" dirty="0" smtClean="0"/>
              <a:t>Синий </a:t>
            </a:r>
            <a:r>
              <a:rPr lang="ru-RU" dirty="0"/>
              <a:t>хребет </a:t>
            </a:r>
            <a:endParaRPr lang="ru-RU" dirty="0" smtClean="0"/>
          </a:p>
          <a:p>
            <a:r>
              <a:rPr lang="ru-RU" dirty="0" smtClean="0"/>
              <a:t>Сихотэ-Алинь </a:t>
            </a:r>
          </a:p>
          <a:p>
            <a:r>
              <a:rPr lang="ru-RU" dirty="0" smtClean="0"/>
              <a:t>Холодный </a:t>
            </a:r>
            <a:r>
              <a:rPr lang="ru-RU" dirty="0"/>
              <a:t>хребет </a:t>
            </a:r>
            <a:endParaRPr lang="ru-RU" dirty="0" smtClean="0"/>
          </a:p>
          <a:p>
            <a:r>
              <a:rPr lang="ru-RU" dirty="0" smtClean="0"/>
              <a:t>Чёрные </a:t>
            </a:r>
            <a:r>
              <a:rPr lang="ru-RU" dirty="0"/>
              <a:t>горы </a:t>
            </a:r>
            <a:endParaRPr lang="ru-RU" dirty="0" smtClean="0"/>
          </a:p>
          <a:p>
            <a:r>
              <a:rPr lang="ru-RU" dirty="0" err="1" smtClean="0"/>
              <a:t>Шкотовское</a:t>
            </a:r>
            <a:r>
              <a:rPr lang="ru-RU" dirty="0" smtClean="0"/>
              <a:t> </a:t>
            </a:r>
            <a:r>
              <a:rPr lang="ru-RU" dirty="0"/>
              <a:t>плато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63595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Карта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Глубины </a:t>
            </a:r>
            <a:br>
              <a:rPr lang="ru-RU" dirty="0" smtClean="0"/>
            </a:br>
            <a:r>
              <a:rPr lang="ru-RU" dirty="0" smtClean="0"/>
              <a:t>и высоты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046" y="104908"/>
            <a:ext cx="6985956" cy="6753092"/>
          </a:xfrm>
        </p:spPr>
      </p:pic>
    </p:spTree>
    <p:extLst>
      <p:ext uri="{BB962C8B-B14F-4D97-AF65-F5344CB8AC3E}">
        <p14:creationId xmlns:p14="http://schemas.microsoft.com/office/powerpoint/2010/main" val="25428160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dirty="0" smtClean="0"/>
              <a:t>Путешествия, маршруты, ПВД</a:t>
            </a: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856232"/>
            <a:ext cx="9271338" cy="492861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000" dirty="0" smtClean="0"/>
              <a:t>Приморский край растянувшийся с севера на юг на </a:t>
            </a:r>
            <a:r>
              <a:rPr lang="en-US" sz="2000" dirty="0" smtClean="0"/>
              <a:t>~ </a:t>
            </a:r>
            <a:r>
              <a:rPr lang="ru-RU" sz="2000" dirty="0" smtClean="0"/>
              <a:t>800 км. и с запада на восток на </a:t>
            </a:r>
            <a:r>
              <a:rPr lang="en-US" sz="2000" dirty="0" smtClean="0"/>
              <a:t>~ </a:t>
            </a:r>
            <a:r>
              <a:rPr lang="ru-RU" sz="2000" dirty="0" smtClean="0"/>
              <a:t>400 км., в виду своего особенного расположения в пространстве, ограниченный с одной стороной морем с другой соседними странами,  располагает уникальной возможностью проводить походы в таких видах спортивного туризма, как :</a:t>
            </a:r>
          </a:p>
          <a:p>
            <a:r>
              <a:rPr lang="ru-RU" sz="2000" dirty="0"/>
              <a:t>Пешеходные походы </a:t>
            </a:r>
            <a:r>
              <a:rPr lang="ru-RU" sz="2000" dirty="0" smtClean="0"/>
              <a:t>(Хребет Сихотэ-Алинь, горы до 2000м.)</a:t>
            </a:r>
            <a:endParaRPr lang="ru-RU" sz="2000" dirty="0"/>
          </a:p>
          <a:p>
            <a:r>
              <a:rPr lang="ru-RU" sz="2000" dirty="0" err="1" smtClean="0"/>
              <a:t>Спелеопоходы</a:t>
            </a:r>
            <a:r>
              <a:rPr lang="ru-RU" sz="2000" dirty="0" smtClean="0"/>
              <a:t> (Более 200 пещер в крае)</a:t>
            </a:r>
          </a:p>
          <a:p>
            <a:r>
              <a:rPr lang="ru-RU" sz="2000" dirty="0" smtClean="0"/>
              <a:t>Водные походы (сплавы по рекам до 3 к/с., с элементами 5 к/с)</a:t>
            </a:r>
          </a:p>
          <a:p>
            <a:r>
              <a:rPr lang="ru-RU" sz="2000" dirty="0"/>
              <a:t>Походы на средствах передвижения (авто, </a:t>
            </a:r>
            <a:r>
              <a:rPr lang="ru-RU" sz="2000" dirty="0" err="1"/>
              <a:t>мото</a:t>
            </a:r>
            <a:r>
              <a:rPr lang="ru-RU" sz="2000" dirty="0"/>
              <a:t>, вело)</a:t>
            </a:r>
          </a:p>
          <a:p>
            <a:r>
              <a:rPr lang="ru-RU" sz="2000" dirty="0" smtClean="0"/>
              <a:t>Парусные походы по акватории озер и Японского моря</a:t>
            </a:r>
          </a:p>
          <a:p>
            <a:r>
              <a:rPr lang="ru-RU" sz="2000" dirty="0" smtClean="0"/>
              <a:t>Лыжные проходы (центральная и северная часть края)</a:t>
            </a:r>
          </a:p>
          <a:p>
            <a:r>
              <a:rPr lang="ru-RU" sz="2000" dirty="0" smtClean="0"/>
              <a:t>ПВД с посещением уникальных природных мест и искусственных сооружений</a:t>
            </a: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37901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Пешеходный туризм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557085"/>
            <a:ext cx="8596668" cy="4541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 smtClean="0"/>
              <a:t>Доступный различным слоям населения вид туризма включающий в себя прохождение спланированного маршрута через ключевые точки. Доступность определяется возможностью на выходные и праздничные дни удалиться за расстояние до 300 км от места проживания, используя общественный транспорт, для того что бы попасть в тайгу, лесные массивы, на реки и побережье Японского моря, в пределах минимально затраченных на проезд средств. А также пролегание федеральных и региональных автомобильных и железнодорожных путей вдоль хребтов Сихотэ-Алиня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54843023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5530</TotalTime>
  <Words>2083</Words>
  <Application>Microsoft Office PowerPoint</Application>
  <PresentationFormat>Широкоэкранный</PresentationFormat>
  <Paragraphs>145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2" baseType="lpstr">
      <vt:lpstr>Arial</vt:lpstr>
      <vt:lpstr>Trebuchet MS</vt:lpstr>
      <vt:lpstr>Wingdings 3</vt:lpstr>
      <vt:lpstr>Аспект</vt:lpstr>
      <vt:lpstr>Туристские возможности Приморского края</vt:lpstr>
      <vt:lpstr>Презентация PowerPoint</vt:lpstr>
      <vt:lpstr>Географическое положение</vt:lpstr>
      <vt:lpstr>Презентация PowerPoint</vt:lpstr>
      <vt:lpstr>Границы Приморского края</vt:lpstr>
      <vt:lpstr>Основные хребты Приморья</vt:lpstr>
      <vt:lpstr>Карта</vt:lpstr>
      <vt:lpstr>Путешествия, маршруты, ПВД</vt:lpstr>
      <vt:lpstr>Пешеходный туризм</vt:lpstr>
      <vt:lpstr>Пешеходный туризм в Приморье</vt:lpstr>
      <vt:lpstr>Примеры пешеходного похода - ПВД  (похода выходного дня):</vt:lpstr>
      <vt:lpstr>Пешеходный туризм в Приморье</vt:lpstr>
      <vt:lpstr>Туризм на средствах передвижения  (авто, мото, вело, квадро, снего…)</vt:lpstr>
      <vt:lpstr>Авто туризм в Приморье в основном вдоль Японского моря</vt:lpstr>
      <vt:lpstr>Автомобиль, как средство доставки в точку старта</vt:lpstr>
      <vt:lpstr>Вело Туризм (на средствах передвижения) </vt:lpstr>
      <vt:lpstr>На средстве передвижения – велосипед</vt:lpstr>
      <vt:lpstr>Спелеопоходы (походы по пещерам)</vt:lpstr>
      <vt:lpstr>Спелеопоходы (походы по пещерам)</vt:lpstr>
      <vt:lpstr>Пещеры Приморья</vt:lpstr>
      <vt:lpstr>Водные походы (сплавы по рекам)</vt:lpstr>
      <vt:lpstr>Водный туризм – сплавы по рекам</vt:lpstr>
      <vt:lpstr>Парусные походы по акватории Японского моря</vt:lpstr>
      <vt:lpstr>Парусные походы</vt:lpstr>
      <vt:lpstr>Походы выходного дня (ПВД)</vt:lpstr>
      <vt:lpstr>Любимое место отдыха всех Приморцев – побережье Японского моря</vt:lpstr>
      <vt:lpstr>Мотивация для походов по Приморью</vt:lpstr>
      <vt:lpstr>Маршруты по Приморскому краю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Туристские возможности Приморского края</dc:title>
  <dc:creator>Green</dc:creator>
  <cp:lastModifiedBy>GRE</cp:lastModifiedBy>
  <cp:revision>68</cp:revision>
  <dcterms:created xsi:type="dcterms:W3CDTF">2019-12-16T22:48:11Z</dcterms:created>
  <dcterms:modified xsi:type="dcterms:W3CDTF">2020-11-17T07:45:06Z</dcterms:modified>
</cp:coreProperties>
</file>